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7" r:id="rId2"/>
    <p:sldId id="268" r:id="rId3"/>
    <p:sldId id="267" r:id="rId4"/>
    <p:sldId id="269" r:id="rId5"/>
    <p:sldId id="270" r:id="rId6"/>
    <p:sldId id="258" r:id="rId7"/>
    <p:sldId id="259" r:id="rId8"/>
    <p:sldId id="260" r:id="rId9"/>
    <p:sldId id="261" r:id="rId10"/>
    <p:sldId id="262" r:id="rId11"/>
    <p:sldId id="263" r:id="rId12"/>
    <p:sldId id="271" r:id="rId13"/>
    <p:sldId id="264" r:id="rId14"/>
    <p:sldId id="272" r:id="rId15"/>
    <p:sldId id="278" r:id="rId16"/>
    <p:sldId id="277" r:id="rId17"/>
    <p:sldId id="265" r:id="rId18"/>
    <p:sldId id="266" r:id="rId19"/>
    <p:sldId id="273"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1B02"/>
    <a:srgbClr val="B1D5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47"/>
    <p:restoredTop sz="72633"/>
  </p:normalViewPr>
  <p:slideViewPr>
    <p:cSldViewPr snapToGrid="0" snapToObjects="1">
      <p:cViewPr varScale="1">
        <p:scale>
          <a:sx n="70" d="100"/>
          <a:sy n="70" d="100"/>
        </p:scale>
        <p:origin x="840" y="192"/>
      </p:cViewPr>
      <p:guideLst/>
    </p:cSldViewPr>
  </p:slideViewPr>
  <p:outlineViewPr>
    <p:cViewPr>
      <p:scale>
        <a:sx n="33" d="100"/>
        <a:sy n="33" d="100"/>
      </p:scale>
      <p:origin x="0" y="-61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364CE9-EF68-42D9-B6E8-F3CB6327CE58}" type="doc">
      <dgm:prSet loTypeId="urn:microsoft.com/office/officeart/2016/7/layout/LinearArrowProcessNumbered" loCatId="process" qsTypeId="urn:microsoft.com/office/officeart/2005/8/quickstyle/simple2" qsCatId="simple" csTypeId="urn:microsoft.com/office/officeart/2005/8/colors/colorful2" csCatId="colorful" phldr="1"/>
      <dgm:spPr/>
      <dgm:t>
        <a:bodyPr/>
        <a:lstStyle/>
        <a:p>
          <a:endParaRPr lang="en-US"/>
        </a:p>
      </dgm:t>
    </dgm:pt>
    <dgm:pt modelId="{C097D0A9-4D43-496B-B103-70244CF22880}">
      <dgm:prSet custT="1"/>
      <dgm:spPr/>
      <dgm:t>
        <a:bodyPr/>
        <a:lstStyle/>
        <a:p>
          <a:pPr algn="ctr"/>
          <a:r>
            <a:rPr lang="en-US" sz="2600" dirty="0"/>
            <a:t>Set up Qualtrics API Token</a:t>
          </a:r>
        </a:p>
      </dgm:t>
    </dgm:pt>
    <dgm:pt modelId="{0F079B89-8AE2-40F1-9779-DFAD081274FE}" type="parTrans" cxnId="{059927F6-AE7B-4F8E-AD0E-31C05C916B65}">
      <dgm:prSet/>
      <dgm:spPr/>
      <dgm:t>
        <a:bodyPr/>
        <a:lstStyle/>
        <a:p>
          <a:endParaRPr lang="en-US"/>
        </a:p>
      </dgm:t>
    </dgm:pt>
    <dgm:pt modelId="{2B5FB504-EE24-449A-8406-5D1E1BBAE6AA}" type="sibTrans" cxnId="{059927F6-AE7B-4F8E-AD0E-31C05C916B65}">
      <dgm:prSet phldrT="1" phldr="0"/>
      <dgm:spPr/>
      <dgm:t>
        <a:bodyPr/>
        <a:lstStyle/>
        <a:p>
          <a:r>
            <a:rPr lang="en-US"/>
            <a:t>1</a:t>
          </a:r>
        </a:p>
      </dgm:t>
    </dgm:pt>
    <dgm:pt modelId="{FC2ED06C-077E-479E-8FF8-C54E82517806}">
      <dgm:prSet/>
      <dgm:spPr/>
      <dgm:t>
        <a:bodyPr/>
        <a:lstStyle/>
        <a:p>
          <a:pPr algn="ctr"/>
          <a:r>
            <a:rPr lang="en-US" dirty="0"/>
            <a:t>GET data from the  Qualtrics API </a:t>
          </a:r>
        </a:p>
      </dgm:t>
    </dgm:pt>
    <dgm:pt modelId="{A0756314-13CE-48A5-BCE7-E8FD18621568}" type="parTrans" cxnId="{FBE8467F-4DEA-428C-944A-CD0D2CAE5131}">
      <dgm:prSet/>
      <dgm:spPr/>
      <dgm:t>
        <a:bodyPr/>
        <a:lstStyle/>
        <a:p>
          <a:endParaRPr lang="en-US"/>
        </a:p>
      </dgm:t>
    </dgm:pt>
    <dgm:pt modelId="{612225B7-8D83-4E1F-97CE-71D8D1596D92}" type="sibTrans" cxnId="{FBE8467F-4DEA-428C-944A-CD0D2CAE5131}">
      <dgm:prSet phldrT="2" phldr="0"/>
      <dgm:spPr/>
      <dgm:t>
        <a:bodyPr/>
        <a:lstStyle/>
        <a:p>
          <a:r>
            <a:rPr lang="en-US" dirty="0"/>
            <a:t>2</a:t>
          </a:r>
        </a:p>
      </dgm:t>
    </dgm:pt>
    <dgm:pt modelId="{CC70521E-AC88-42E8-80C2-936E166FC39E}">
      <dgm:prSet/>
      <dgm:spPr/>
      <dgm:t>
        <a:bodyPr/>
        <a:lstStyle/>
        <a:p>
          <a:pPr algn="ctr"/>
          <a:r>
            <a:rPr lang="en-US" dirty="0"/>
            <a:t>Clean and upload data</a:t>
          </a:r>
        </a:p>
      </dgm:t>
    </dgm:pt>
    <dgm:pt modelId="{FBFCB791-AFCE-465B-946D-A50DA830744C}" type="parTrans" cxnId="{D1656A76-AE55-4655-A641-040375102805}">
      <dgm:prSet/>
      <dgm:spPr/>
      <dgm:t>
        <a:bodyPr/>
        <a:lstStyle/>
        <a:p>
          <a:endParaRPr lang="en-US"/>
        </a:p>
      </dgm:t>
    </dgm:pt>
    <dgm:pt modelId="{1AB536AA-B8C3-4991-B8BE-9DFCEC0E0484}" type="sibTrans" cxnId="{D1656A76-AE55-4655-A641-040375102805}">
      <dgm:prSet phldrT="3" phldr="0"/>
      <dgm:spPr/>
      <dgm:t>
        <a:bodyPr/>
        <a:lstStyle/>
        <a:p>
          <a:r>
            <a:rPr lang="en-US"/>
            <a:t>3</a:t>
          </a:r>
        </a:p>
      </dgm:t>
    </dgm:pt>
    <dgm:pt modelId="{BFBBE732-3B57-7749-97B4-22619FA76631}" type="pres">
      <dgm:prSet presAssocID="{7D364CE9-EF68-42D9-B6E8-F3CB6327CE58}" presName="linearFlow" presStyleCnt="0">
        <dgm:presLayoutVars>
          <dgm:dir/>
          <dgm:animLvl val="lvl"/>
          <dgm:resizeHandles val="exact"/>
        </dgm:presLayoutVars>
      </dgm:prSet>
      <dgm:spPr/>
    </dgm:pt>
    <dgm:pt modelId="{87F694E9-E74E-AD46-9D2C-C589BD707DB7}" type="pres">
      <dgm:prSet presAssocID="{C097D0A9-4D43-496B-B103-70244CF22880}" presName="compositeNode" presStyleCnt="0"/>
      <dgm:spPr/>
    </dgm:pt>
    <dgm:pt modelId="{BA56958C-0ED6-DD40-B1F9-E714F9684C6A}" type="pres">
      <dgm:prSet presAssocID="{C097D0A9-4D43-496B-B103-70244CF22880}" presName="parTx" presStyleLbl="node1" presStyleIdx="0" presStyleCnt="0">
        <dgm:presLayoutVars>
          <dgm:chMax val="0"/>
          <dgm:chPref val="0"/>
          <dgm:bulletEnabled val="1"/>
        </dgm:presLayoutVars>
      </dgm:prSet>
      <dgm:spPr/>
    </dgm:pt>
    <dgm:pt modelId="{48E8A4B8-E6FE-B547-AA55-F238EBE1F6C7}" type="pres">
      <dgm:prSet presAssocID="{C097D0A9-4D43-496B-B103-70244CF22880}" presName="parSh" presStyleCnt="0"/>
      <dgm:spPr/>
    </dgm:pt>
    <dgm:pt modelId="{A267CB65-B889-F54A-957E-580DC200A7B5}" type="pres">
      <dgm:prSet presAssocID="{C097D0A9-4D43-496B-B103-70244CF22880}" presName="lineNode" presStyleLbl="alignAccFollowNode1" presStyleIdx="0" presStyleCnt="9"/>
      <dgm:spPr/>
    </dgm:pt>
    <dgm:pt modelId="{9CD831E4-B595-F44D-A4F4-E0DA39868318}" type="pres">
      <dgm:prSet presAssocID="{C097D0A9-4D43-496B-B103-70244CF22880}" presName="lineArrowNode" presStyleLbl="alignAccFollowNode1" presStyleIdx="1" presStyleCnt="9"/>
      <dgm:spPr/>
    </dgm:pt>
    <dgm:pt modelId="{B0703E59-CAA0-CE43-B509-85D4E1C2E8EF}" type="pres">
      <dgm:prSet presAssocID="{2B5FB504-EE24-449A-8406-5D1E1BBAE6AA}" presName="sibTransNodeCircle" presStyleLbl="alignNode1" presStyleIdx="0" presStyleCnt="3">
        <dgm:presLayoutVars>
          <dgm:chMax val="0"/>
          <dgm:bulletEnabled/>
        </dgm:presLayoutVars>
      </dgm:prSet>
      <dgm:spPr/>
    </dgm:pt>
    <dgm:pt modelId="{6E29A4EF-552E-4943-B6F8-1AC16DDEEBD1}" type="pres">
      <dgm:prSet presAssocID="{2B5FB504-EE24-449A-8406-5D1E1BBAE6AA}" presName="spacerBetweenCircleAndCallout" presStyleCnt="0">
        <dgm:presLayoutVars/>
      </dgm:prSet>
      <dgm:spPr/>
    </dgm:pt>
    <dgm:pt modelId="{C9704563-65C3-BC4F-B84F-6EDEA01458EA}" type="pres">
      <dgm:prSet presAssocID="{C097D0A9-4D43-496B-B103-70244CF22880}" presName="nodeText" presStyleLbl="alignAccFollowNode1" presStyleIdx="2" presStyleCnt="9">
        <dgm:presLayoutVars>
          <dgm:bulletEnabled val="1"/>
        </dgm:presLayoutVars>
      </dgm:prSet>
      <dgm:spPr/>
    </dgm:pt>
    <dgm:pt modelId="{557579EA-985B-9741-ACC0-8AD3FE061BCD}" type="pres">
      <dgm:prSet presAssocID="{2B5FB504-EE24-449A-8406-5D1E1BBAE6AA}" presName="sibTransComposite" presStyleCnt="0"/>
      <dgm:spPr/>
    </dgm:pt>
    <dgm:pt modelId="{E455FF42-2C22-4346-B832-0098EB6CC7E6}" type="pres">
      <dgm:prSet presAssocID="{FC2ED06C-077E-479E-8FF8-C54E82517806}" presName="compositeNode" presStyleCnt="0"/>
      <dgm:spPr/>
    </dgm:pt>
    <dgm:pt modelId="{4105B6D4-7F87-6C44-A831-7B7F5E6646D9}" type="pres">
      <dgm:prSet presAssocID="{FC2ED06C-077E-479E-8FF8-C54E82517806}" presName="parTx" presStyleLbl="node1" presStyleIdx="0" presStyleCnt="0">
        <dgm:presLayoutVars>
          <dgm:chMax val="0"/>
          <dgm:chPref val="0"/>
          <dgm:bulletEnabled val="1"/>
        </dgm:presLayoutVars>
      </dgm:prSet>
      <dgm:spPr/>
    </dgm:pt>
    <dgm:pt modelId="{269C0A07-BB58-0B4B-A808-B8DBE53F6B79}" type="pres">
      <dgm:prSet presAssocID="{FC2ED06C-077E-479E-8FF8-C54E82517806}" presName="parSh" presStyleCnt="0"/>
      <dgm:spPr/>
    </dgm:pt>
    <dgm:pt modelId="{38FE957C-2BF3-F24B-B50B-6A98887CDD71}" type="pres">
      <dgm:prSet presAssocID="{FC2ED06C-077E-479E-8FF8-C54E82517806}" presName="lineNode" presStyleLbl="alignAccFollowNode1" presStyleIdx="3" presStyleCnt="9"/>
      <dgm:spPr/>
    </dgm:pt>
    <dgm:pt modelId="{B0329D58-B2C7-6544-9514-6FD55773E85B}" type="pres">
      <dgm:prSet presAssocID="{FC2ED06C-077E-479E-8FF8-C54E82517806}" presName="lineArrowNode" presStyleLbl="alignAccFollowNode1" presStyleIdx="4" presStyleCnt="9"/>
      <dgm:spPr/>
    </dgm:pt>
    <dgm:pt modelId="{D1CB5CA9-638F-9348-9022-6F60DE23BEA8}" type="pres">
      <dgm:prSet presAssocID="{612225B7-8D83-4E1F-97CE-71D8D1596D92}" presName="sibTransNodeCircle" presStyleLbl="alignNode1" presStyleIdx="1" presStyleCnt="3">
        <dgm:presLayoutVars>
          <dgm:chMax val="0"/>
          <dgm:bulletEnabled/>
        </dgm:presLayoutVars>
      </dgm:prSet>
      <dgm:spPr/>
    </dgm:pt>
    <dgm:pt modelId="{D0228CD5-5E67-8D4F-B0B0-32D246AF9CDC}" type="pres">
      <dgm:prSet presAssocID="{612225B7-8D83-4E1F-97CE-71D8D1596D92}" presName="spacerBetweenCircleAndCallout" presStyleCnt="0">
        <dgm:presLayoutVars/>
      </dgm:prSet>
      <dgm:spPr/>
    </dgm:pt>
    <dgm:pt modelId="{4C5C69DE-CB7F-B644-8E1C-799E3CD33775}" type="pres">
      <dgm:prSet presAssocID="{FC2ED06C-077E-479E-8FF8-C54E82517806}" presName="nodeText" presStyleLbl="alignAccFollowNode1" presStyleIdx="5" presStyleCnt="9">
        <dgm:presLayoutVars>
          <dgm:bulletEnabled val="1"/>
        </dgm:presLayoutVars>
      </dgm:prSet>
      <dgm:spPr/>
    </dgm:pt>
    <dgm:pt modelId="{6EA8BFFC-9028-5642-8D58-C24EAF14A64A}" type="pres">
      <dgm:prSet presAssocID="{612225B7-8D83-4E1F-97CE-71D8D1596D92}" presName="sibTransComposite" presStyleCnt="0"/>
      <dgm:spPr/>
    </dgm:pt>
    <dgm:pt modelId="{8FAACE4C-35C9-F547-8A75-4C243591F4C1}" type="pres">
      <dgm:prSet presAssocID="{CC70521E-AC88-42E8-80C2-936E166FC39E}" presName="compositeNode" presStyleCnt="0"/>
      <dgm:spPr/>
    </dgm:pt>
    <dgm:pt modelId="{0AAB2963-1529-DE42-9534-3C7B1A91BFC2}" type="pres">
      <dgm:prSet presAssocID="{CC70521E-AC88-42E8-80C2-936E166FC39E}" presName="parTx" presStyleLbl="node1" presStyleIdx="0" presStyleCnt="0">
        <dgm:presLayoutVars>
          <dgm:chMax val="0"/>
          <dgm:chPref val="0"/>
          <dgm:bulletEnabled val="1"/>
        </dgm:presLayoutVars>
      </dgm:prSet>
      <dgm:spPr/>
    </dgm:pt>
    <dgm:pt modelId="{DCF87BF2-AE73-8F41-96FE-67B33260A969}" type="pres">
      <dgm:prSet presAssocID="{CC70521E-AC88-42E8-80C2-936E166FC39E}" presName="parSh" presStyleCnt="0"/>
      <dgm:spPr/>
    </dgm:pt>
    <dgm:pt modelId="{A2F377AD-F831-7246-873C-70EBD0848AD2}" type="pres">
      <dgm:prSet presAssocID="{CC70521E-AC88-42E8-80C2-936E166FC39E}" presName="lineNode" presStyleLbl="alignAccFollowNode1" presStyleIdx="6" presStyleCnt="9"/>
      <dgm:spPr/>
    </dgm:pt>
    <dgm:pt modelId="{5D425E5F-583C-9B44-AC04-69D401C3EF55}" type="pres">
      <dgm:prSet presAssocID="{CC70521E-AC88-42E8-80C2-936E166FC39E}" presName="lineArrowNode" presStyleLbl="alignAccFollowNode1" presStyleIdx="7" presStyleCnt="9"/>
      <dgm:spPr/>
    </dgm:pt>
    <dgm:pt modelId="{9145A317-52C5-F840-92AF-12F655CC27E3}" type="pres">
      <dgm:prSet presAssocID="{1AB536AA-B8C3-4991-B8BE-9DFCEC0E0484}" presName="sibTransNodeCircle" presStyleLbl="alignNode1" presStyleIdx="2" presStyleCnt="3">
        <dgm:presLayoutVars>
          <dgm:chMax val="0"/>
          <dgm:bulletEnabled/>
        </dgm:presLayoutVars>
      </dgm:prSet>
      <dgm:spPr/>
    </dgm:pt>
    <dgm:pt modelId="{4110D50E-0367-8143-A520-454F8E7FE9AD}" type="pres">
      <dgm:prSet presAssocID="{1AB536AA-B8C3-4991-B8BE-9DFCEC0E0484}" presName="spacerBetweenCircleAndCallout" presStyleCnt="0">
        <dgm:presLayoutVars/>
      </dgm:prSet>
      <dgm:spPr/>
    </dgm:pt>
    <dgm:pt modelId="{9C92C2A1-5DB0-9A49-9EEF-999E524BB534}" type="pres">
      <dgm:prSet presAssocID="{CC70521E-AC88-42E8-80C2-936E166FC39E}" presName="nodeText" presStyleLbl="alignAccFollowNode1" presStyleIdx="8" presStyleCnt="9">
        <dgm:presLayoutVars>
          <dgm:bulletEnabled val="1"/>
        </dgm:presLayoutVars>
      </dgm:prSet>
      <dgm:spPr/>
    </dgm:pt>
  </dgm:ptLst>
  <dgm:cxnLst>
    <dgm:cxn modelId="{4717F32D-2902-9240-90BC-B82AC1E218B1}" type="presOf" srcId="{612225B7-8D83-4E1F-97CE-71D8D1596D92}" destId="{D1CB5CA9-638F-9348-9022-6F60DE23BEA8}" srcOrd="0" destOrd="0" presId="urn:microsoft.com/office/officeart/2016/7/layout/LinearArrowProcessNumbered"/>
    <dgm:cxn modelId="{7E40FA4B-0F60-4C49-8856-DB7ECD5CE507}" type="presOf" srcId="{1AB536AA-B8C3-4991-B8BE-9DFCEC0E0484}" destId="{9145A317-52C5-F840-92AF-12F655CC27E3}" srcOrd="0" destOrd="0" presId="urn:microsoft.com/office/officeart/2016/7/layout/LinearArrowProcessNumbered"/>
    <dgm:cxn modelId="{AD93CF64-E1AE-BD4C-BD76-5C6AB9982349}" type="presOf" srcId="{2B5FB504-EE24-449A-8406-5D1E1BBAE6AA}" destId="{B0703E59-CAA0-CE43-B509-85D4E1C2E8EF}" srcOrd="0" destOrd="0" presId="urn:microsoft.com/office/officeart/2016/7/layout/LinearArrowProcessNumbered"/>
    <dgm:cxn modelId="{D1656A76-AE55-4655-A641-040375102805}" srcId="{7D364CE9-EF68-42D9-B6E8-F3CB6327CE58}" destId="{CC70521E-AC88-42E8-80C2-936E166FC39E}" srcOrd="2" destOrd="0" parTransId="{FBFCB791-AFCE-465B-946D-A50DA830744C}" sibTransId="{1AB536AA-B8C3-4991-B8BE-9DFCEC0E0484}"/>
    <dgm:cxn modelId="{794A2E7F-F925-3449-830D-7954D779EDAB}" type="presOf" srcId="{CC70521E-AC88-42E8-80C2-936E166FC39E}" destId="{9C92C2A1-5DB0-9A49-9EEF-999E524BB534}" srcOrd="0" destOrd="0" presId="urn:microsoft.com/office/officeart/2016/7/layout/LinearArrowProcessNumbered"/>
    <dgm:cxn modelId="{FBE8467F-4DEA-428C-944A-CD0D2CAE5131}" srcId="{7D364CE9-EF68-42D9-B6E8-F3CB6327CE58}" destId="{FC2ED06C-077E-479E-8FF8-C54E82517806}" srcOrd="1" destOrd="0" parTransId="{A0756314-13CE-48A5-BCE7-E8FD18621568}" sibTransId="{612225B7-8D83-4E1F-97CE-71D8D1596D92}"/>
    <dgm:cxn modelId="{306A26B8-087F-8C4C-9E92-237956873DE3}" type="presOf" srcId="{7D364CE9-EF68-42D9-B6E8-F3CB6327CE58}" destId="{BFBBE732-3B57-7749-97B4-22619FA76631}" srcOrd="0" destOrd="0" presId="urn:microsoft.com/office/officeart/2016/7/layout/LinearArrowProcessNumbered"/>
    <dgm:cxn modelId="{D78B64D0-79DB-BA4D-AB4E-BDD276D0ABB5}" type="presOf" srcId="{FC2ED06C-077E-479E-8FF8-C54E82517806}" destId="{4C5C69DE-CB7F-B644-8E1C-799E3CD33775}" srcOrd="0" destOrd="0" presId="urn:microsoft.com/office/officeart/2016/7/layout/LinearArrowProcessNumbered"/>
    <dgm:cxn modelId="{8F909FF2-72E1-674C-A68A-232EC3015CAE}" type="presOf" srcId="{C097D0A9-4D43-496B-B103-70244CF22880}" destId="{C9704563-65C3-BC4F-B84F-6EDEA01458EA}" srcOrd="0" destOrd="0" presId="urn:microsoft.com/office/officeart/2016/7/layout/LinearArrowProcessNumbered"/>
    <dgm:cxn modelId="{059927F6-AE7B-4F8E-AD0E-31C05C916B65}" srcId="{7D364CE9-EF68-42D9-B6E8-F3CB6327CE58}" destId="{C097D0A9-4D43-496B-B103-70244CF22880}" srcOrd="0" destOrd="0" parTransId="{0F079B89-8AE2-40F1-9779-DFAD081274FE}" sibTransId="{2B5FB504-EE24-449A-8406-5D1E1BBAE6AA}"/>
    <dgm:cxn modelId="{60D04902-66B7-B14C-817A-6387476FBD82}" type="presParOf" srcId="{BFBBE732-3B57-7749-97B4-22619FA76631}" destId="{87F694E9-E74E-AD46-9D2C-C589BD707DB7}" srcOrd="0" destOrd="0" presId="urn:microsoft.com/office/officeart/2016/7/layout/LinearArrowProcessNumbered"/>
    <dgm:cxn modelId="{7B0F05AB-8566-8A4F-8EE5-91CECCD7EFB4}" type="presParOf" srcId="{87F694E9-E74E-AD46-9D2C-C589BD707DB7}" destId="{BA56958C-0ED6-DD40-B1F9-E714F9684C6A}" srcOrd="0" destOrd="0" presId="urn:microsoft.com/office/officeart/2016/7/layout/LinearArrowProcessNumbered"/>
    <dgm:cxn modelId="{BBB1DB25-A14A-B848-A0E5-D63A0D96B670}" type="presParOf" srcId="{87F694E9-E74E-AD46-9D2C-C589BD707DB7}" destId="{48E8A4B8-E6FE-B547-AA55-F238EBE1F6C7}" srcOrd="1" destOrd="0" presId="urn:microsoft.com/office/officeart/2016/7/layout/LinearArrowProcessNumbered"/>
    <dgm:cxn modelId="{9B4E8102-595C-F14C-BB06-E0289C1DC4B9}" type="presParOf" srcId="{48E8A4B8-E6FE-B547-AA55-F238EBE1F6C7}" destId="{A267CB65-B889-F54A-957E-580DC200A7B5}" srcOrd="0" destOrd="0" presId="urn:microsoft.com/office/officeart/2016/7/layout/LinearArrowProcessNumbered"/>
    <dgm:cxn modelId="{54BBE04C-8B86-BA41-98BC-907056A88B48}" type="presParOf" srcId="{48E8A4B8-E6FE-B547-AA55-F238EBE1F6C7}" destId="{9CD831E4-B595-F44D-A4F4-E0DA39868318}" srcOrd="1" destOrd="0" presId="urn:microsoft.com/office/officeart/2016/7/layout/LinearArrowProcessNumbered"/>
    <dgm:cxn modelId="{5FAE10F0-72E7-B540-98E7-5637CE340C9B}" type="presParOf" srcId="{48E8A4B8-E6FE-B547-AA55-F238EBE1F6C7}" destId="{B0703E59-CAA0-CE43-B509-85D4E1C2E8EF}" srcOrd="2" destOrd="0" presId="urn:microsoft.com/office/officeart/2016/7/layout/LinearArrowProcessNumbered"/>
    <dgm:cxn modelId="{D804F472-432B-4046-BD14-D8C83690B96B}" type="presParOf" srcId="{48E8A4B8-E6FE-B547-AA55-F238EBE1F6C7}" destId="{6E29A4EF-552E-4943-B6F8-1AC16DDEEBD1}" srcOrd="3" destOrd="0" presId="urn:microsoft.com/office/officeart/2016/7/layout/LinearArrowProcessNumbered"/>
    <dgm:cxn modelId="{CE7987F4-9D7E-2C42-A96F-B52AA1D872B6}" type="presParOf" srcId="{87F694E9-E74E-AD46-9D2C-C589BD707DB7}" destId="{C9704563-65C3-BC4F-B84F-6EDEA01458EA}" srcOrd="2" destOrd="0" presId="urn:microsoft.com/office/officeart/2016/7/layout/LinearArrowProcessNumbered"/>
    <dgm:cxn modelId="{8D676871-BE31-294D-B85F-768A6384CC17}" type="presParOf" srcId="{BFBBE732-3B57-7749-97B4-22619FA76631}" destId="{557579EA-985B-9741-ACC0-8AD3FE061BCD}" srcOrd="1" destOrd="0" presId="urn:microsoft.com/office/officeart/2016/7/layout/LinearArrowProcessNumbered"/>
    <dgm:cxn modelId="{D1AA5176-F706-B44D-B8CF-9FE4985E6EE0}" type="presParOf" srcId="{BFBBE732-3B57-7749-97B4-22619FA76631}" destId="{E455FF42-2C22-4346-B832-0098EB6CC7E6}" srcOrd="2" destOrd="0" presId="urn:microsoft.com/office/officeart/2016/7/layout/LinearArrowProcessNumbered"/>
    <dgm:cxn modelId="{749A1A91-CEA0-DA4D-A94F-04499A7CD1ED}" type="presParOf" srcId="{E455FF42-2C22-4346-B832-0098EB6CC7E6}" destId="{4105B6D4-7F87-6C44-A831-7B7F5E6646D9}" srcOrd="0" destOrd="0" presId="urn:microsoft.com/office/officeart/2016/7/layout/LinearArrowProcessNumbered"/>
    <dgm:cxn modelId="{EC243728-49FF-A44B-9EF5-42B0530FBC00}" type="presParOf" srcId="{E455FF42-2C22-4346-B832-0098EB6CC7E6}" destId="{269C0A07-BB58-0B4B-A808-B8DBE53F6B79}" srcOrd="1" destOrd="0" presId="urn:microsoft.com/office/officeart/2016/7/layout/LinearArrowProcessNumbered"/>
    <dgm:cxn modelId="{FDBB1D51-3ABA-774B-9861-8E2E1303C17A}" type="presParOf" srcId="{269C0A07-BB58-0B4B-A808-B8DBE53F6B79}" destId="{38FE957C-2BF3-F24B-B50B-6A98887CDD71}" srcOrd="0" destOrd="0" presId="urn:microsoft.com/office/officeart/2016/7/layout/LinearArrowProcessNumbered"/>
    <dgm:cxn modelId="{35546956-126A-644C-9AAC-EA422E1F3785}" type="presParOf" srcId="{269C0A07-BB58-0B4B-A808-B8DBE53F6B79}" destId="{B0329D58-B2C7-6544-9514-6FD55773E85B}" srcOrd="1" destOrd="0" presId="urn:microsoft.com/office/officeart/2016/7/layout/LinearArrowProcessNumbered"/>
    <dgm:cxn modelId="{F576131F-6D72-0C41-B7C9-D31E1423E81B}" type="presParOf" srcId="{269C0A07-BB58-0B4B-A808-B8DBE53F6B79}" destId="{D1CB5CA9-638F-9348-9022-6F60DE23BEA8}" srcOrd="2" destOrd="0" presId="urn:microsoft.com/office/officeart/2016/7/layout/LinearArrowProcessNumbered"/>
    <dgm:cxn modelId="{EA75B375-A926-574D-AFAA-0AFC73359F62}" type="presParOf" srcId="{269C0A07-BB58-0B4B-A808-B8DBE53F6B79}" destId="{D0228CD5-5E67-8D4F-B0B0-32D246AF9CDC}" srcOrd="3" destOrd="0" presId="urn:microsoft.com/office/officeart/2016/7/layout/LinearArrowProcessNumbered"/>
    <dgm:cxn modelId="{16E6879E-1564-5445-8570-C675F20C6E36}" type="presParOf" srcId="{E455FF42-2C22-4346-B832-0098EB6CC7E6}" destId="{4C5C69DE-CB7F-B644-8E1C-799E3CD33775}" srcOrd="2" destOrd="0" presId="urn:microsoft.com/office/officeart/2016/7/layout/LinearArrowProcessNumbered"/>
    <dgm:cxn modelId="{3AC5F73D-884C-8646-9829-C98B77222926}" type="presParOf" srcId="{BFBBE732-3B57-7749-97B4-22619FA76631}" destId="{6EA8BFFC-9028-5642-8D58-C24EAF14A64A}" srcOrd="3" destOrd="0" presId="urn:microsoft.com/office/officeart/2016/7/layout/LinearArrowProcessNumbered"/>
    <dgm:cxn modelId="{48A9252D-5F6D-6F4B-9B0F-88E109BE431F}" type="presParOf" srcId="{BFBBE732-3B57-7749-97B4-22619FA76631}" destId="{8FAACE4C-35C9-F547-8A75-4C243591F4C1}" srcOrd="4" destOrd="0" presId="urn:microsoft.com/office/officeart/2016/7/layout/LinearArrowProcessNumbered"/>
    <dgm:cxn modelId="{C8985DE0-5440-AD49-8030-8A0757FD6F6C}" type="presParOf" srcId="{8FAACE4C-35C9-F547-8A75-4C243591F4C1}" destId="{0AAB2963-1529-DE42-9534-3C7B1A91BFC2}" srcOrd="0" destOrd="0" presId="urn:microsoft.com/office/officeart/2016/7/layout/LinearArrowProcessNumbered"/>
    <dgm:cxn modelId="{23D89F5D-3009-3244-95A9-DE980B35825F}" type="presParOf" srcId="{8FAACE4C-35C9-F547-8A75-4C243591F4C1}" destId="{DCF87BF2-AE73-8F41-96FE-67B33260A969}" srcOrd="1" destOrd="0" presId="urn:microsoft.com/office/officeart/2016/7/layout/LinearArrowProcessNumbered"/>
    <dgm:cxn modelId="{8BE2472C-DDBA-8740-AE14-E263C765C99E}" type="presParOf" srcId="{DCF87BF2-AE73-8F41-96FE-67B33260A969}" destId="{A2F377AD-F831-7246-873C-70EBD0848AD2}" srcOrd="0" destOrd="0" presId="urn:microsoft.com/office/officeart/2016/7/layout/LinearArrowProcessNumbered"/>
    <dgm:cxn modelId="{BBF9C3DA-98AA-4345-9297-83322974AE0A}" type="presParOf" srcId="{DCF87BF2-AE73-8F41-96FE-67B33260A969}" destId="{5D425E5F-583C-9B44-AC04-69D401C3EF55}" srcOrd="1" destOrd="0" presId="urn:microsoft.com/office/officeart/2016/7/layout/LinearArrowProcessNumbered"/>
    <dgm:cxn modelId="{95AA8E14-D8CE-D741-86AE-2BC429F244C0}" type="presParOf" srcId="{DCF87BF2-AE73-8F41-96FE-67B33260A969}" destId="{9145A317-52C5-F840-92AF-12F655CC27E3}" srcOrd="2" destOrd="0" presId="urn:microsoft.com/office/officeart/2016/7/layout/LinearArrowProcessNumbered"/>
    <dgm:cxn modelId="{388237B5-041C-7C44-9A82-5A80FCF21981}" type="presParOf" srcId="{DCF87BF2-AE73-8F41-96FE-67B33260A969}" destId="{4110D50E-0367-8143-A520-454F8E7FE9AD}" srcOrd="3" destOrd="0" presId="urn:microsoft.com/office/officeart/2016/7/layout/LinearArrowProcessNumbered"/>
    <dgm:cxn modelId="{55A214B7-AAFA-A342-8B7D-4A16756C5FDA}" type="presParOf" srcId="{8FAACE4C-35C9-F547-8A75-4C243591F4C1}" destId="{9C92C2A1-5DB0-9A49-9EEF-999E524BB534}"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67CB65-B889-F54A-957E-580DC200A7B5}">
      <dsp:nvSpPr>
        <dsp:cNvPr id="0" name=""/>
        <dsp:cNvSpPr/>
      </dsp:nvSpPr>
      <dsp:spPr>
        <a:xfrm>
          <a:off x="1766202" y="1021545"/>
          <a:ext cx="1408830" cy="71"/>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D831E4-B595-F44D-A4F4-E0DA39868318}">
      <dsp:nvSpPr>
        <dsp:cNvPr id="0" name=""/>
        <dsp:cNvSpPr/>
      </dsp:nvSpPr>
      <dsp:spPr>
        <a:xfrm>
          <a:off x="3259562" y="903239"/>
          <a:ext cx="162015" cy="304087"/>
        </a:xfrm>
        <a:prstGeom prst="chevron">
          <a:avLst>
            <a:gd name="adj" fmla="val 90000"/>
          </a:avLst>
        </a:prstGeom>
        <a:solidFill>
          <a:schemeClr val="accent2">
            <a:tint val="40000"/>
            <a:alpha val="90000"/>
            <a:hueOff val="440517"/>
            <a:satOff val="-7437"/>
            <a:lumOff val="-463"/>
            <a:alphaOff val="0"/>
          </a:schemeClr>
        </a:solidFill>
        <a:ln w="15875" cap="flat" cmpd="sng" algn="ctr">
          <a:solidFill>
            <a:schemeClr val="accent2">
              <a:tint val="40000"/>
              <a:alpha val="90000"/>
              <a:hueOff val="440517"/>
              <a:satOff val="-7437"/>
              <a:lumOff val="-463"/>
              <a:alphaOff val="0"/>
            </a:schemeClr>
          </a:solidFill>
          <a:prstDash val="solid"/>
        </a:ln>
        <a:effectLst/>
      </dsp:spPr>
      <dsp:style>
        <a:lnRef idx="2">
          <a:scrgbClr r="0" g="0" b="0"/>
        </a:lnRef>
        <a:fillRef idx="1">
          <a:scrgbClr r="0" g="0" b="0"/>
        </a:fillRef>
        <a:effectRef idx="0">
          <a:scrgbClr r="0" g="0" b="0"/>
        </a:effectRef>
        <a:fontRef idx="minor"/>
      </dsp:style>
    </dsp:sp>
    <dsp:sp modelId="{B0703E59-CAA0-CE43-B509-85D4E1C2E8EF}">
      <dsp:nvSpPr>
        <dsp:cNvPr id="0" name=""/>
        <dsp:cNvSpPr/>
      </dsp:nvSpPr>
      <dsp:spPr>
        <a:xfrm>
          <a:off x="829330" y="260813"/>
          <a:ext cx="1521537" cy="1521537"/>
        </a:xfrm>
        <a:prstGeom prst="ellips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59044" tIns="59044" rIns="59044" bIns="59044" numCol="1" spcCol="1270" anchor="ctr" anchorCtr="0">
          <a:noAutofit/>
        </a:bodyPr>
        <a:lstStyle/>
        <a:p>
          <a:pPr marL="0" lvl="0" indent="0" algn="ctr" defTabSz="2667000">
            <a:lnSpc>
              <a:spcPct val="90000"/>
            </a:lnSpc>
            <a:spcBef>
              <a:spcPct val="0"/>
            </a:spcBef>
            <a:spcAft>
              <a:spcPct val="35000"/>
            </a:spcAft>
            <a:buNone/>
          </a:pPr>
          <a:r>
            <a:rPr lang="en-US" sz="6000" kern="1200"/>
            <a:t>1</a:t>
          </a:r>
        </a:p>
      </dsp:txBody>
      <dsp:txXfrm>
        <a:off x="1052154" y="483637"/>
        <a:ext cx="1075889" cy="1075889"/>
      </dsp:txXfrm>
    </dsp:sp>
    <dsp:sp modelId="{C9704563-65C3-BC4F-B84F-6EDEA01458EA}">
      <dsp:nvSpPr>
        <dsp:cNvPr id="0" name=""/>
        <dsp:cNvSpPr/>
      </dsp:nvSpPr>
      <dsp:spPr>
        <a:xfrm>
          <a:off x="5164" y="1949620"/>
          <a:ext cx="3169868" cy="1965600"/>
        </a:xfrm>
        <a:prstGeom prst="upArrowCallout">
          <a:avLst>
            <a:gd name="adj1" fmla="val 50000"/>
            <a:gd name="adj2" fmla="val 20000"/>
            <a:gd name="adj3" fmla="val 20000"/>
            <a:gd name="adj4" fmla="val 100000"/>
          </a:avLst>
        </a:prstGeom>
        <a:solidFill>
          <a:schemeClr val="accent2">
            <a:tint val="40000"/>
            <a:alpha val="90000"/>
            <a:hueOff val="881034"/>
            <a:satOff val="-14874"/>
            <a:lumOff val="-927"/>
            <a:alphaOff val="0"/>
          </a:schemeClr>
        </a:solidFill>
        <a:ln w="15875" cap="flat" cmpd="sng" algn="ctr">
          <a:solidFill>
            <a:schemeClr val="accent2">
              <a:tint val="40000"/>
              <a:alpha val="90000"/>
              <a:hueOff val="881034"/>
              <a:satOff val="-14874"/>
              <a:lumOff val="-92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043" tIns="165100" rIns="250043" bIns="165100" numCol="1" spcCol="1270" anchor="t" anchorCtr="0">
          <a:noAutofit/>
        </a:bodyPr>
        <a:lstStyle/>
        <a:p>
          <a:pPr marL="0" lvl="0" indent="0" algn="ctr" defTabSz="1155700">
            <a:lnSpc>
              <a:spcPct val="90000"/>
            </a:lnSpc>
            <a:spcBef>
              <a:spcPct val="0"/>
            </a:spcBef>
            <a:spcAft>
              <a:spcPct val="35000"/>
            </a:spcAft>
            <a:buNone/>
          </a:pPr>
          <a:r>
            <a:rPr lang="en-US" sz="2600" kern="1200" dirty="0"/>
            <a:t>Set up Qualtrics API Token</a:t>
          </a:r>
        </a:p>
      </dsp:txBody>
      <dsp:txXfrm>
        <a:off x="5164" y="2342740"/>
        <a:ext cx="3169868" cy="1572480"/>
      </dsp:txXfrm>
    </dsp:sp>
    <dsp:sp modelId="{38FE957C-2BF3-F24B-B50B-6A98887CDD71}">
      <dsp:nvSpPr>
        <dsp:cNvPr id="0" name=""/>
        <dsp:cNvSpPr/>
      </dsp:nvSpPr>
      <dsp:spPr>
        <a:xfrm>
          <a:off x="3527240" y="1022097"/>
          <a:ext cx="3169868" cy="72"/>
        </a:xfrm>
        <a:prstGeom prst="rect">
          <a:avLst/>
        </a:prstGeom>
        <a:solidFill>
          <a:schemeClr val="accent2">
            <a:tint val="40000"/>
            <a:alpha val="90000"/>
            <a:hueOff val="1321551"/>
            <a:satOff val="-22311"/>
            <a:lumOff val="-1390"/>
            <a:alphaOff val="0"/>
          </a:schemeClr>
        </a:solidFill>
        <a:ln w="15875" cap="flat" cmpd="sng" algn="ctr">
          <a:solidFill>
            <a:schemeClr val="accent2">
              <a:tint val="40000"/>
              <a:alpha val="90000"/>
              <a:hueOff val="1321551"/>
              <a:satOff val="-22311"/>
              <a:lumOff val="-1390"/>
              <a:alphaOff val="0"/>
            </a:schemeClr>
          </a:solidFill>
          <a:prstDash val="solid"/>
        </a:ln>
        <a:effectLst/>
      </dsp:spPr>
      <dsp:style>
        <a:lnRef idx="2">
          <a:scrgbClr r="0" g="0" b="0"/>
        </a:lnRef>
        <a:fillRef idx="1">
          <a:scrgbClr r="0" g="0" b="0"/>
        </a:fillRef>
        <a:effectRef idx="0">
          <a:scrgbClr r="0" g="0" b="0"/>
        </a:effectRef>
        <a:fontRef idx="minor"/>
      </dsp:style>
    </dsp:sp>
    <dsp:sp modelId="{B0329D58-B2C7-6544-9514-6FD55773E85B}">
      <dsp:nvSpPr>
        <dsp:cNvPr id="0" name=""/>
        <dsp:cNvSpPr/>
      </dsp:nvSpPr>
      <dsp:spPr>
        <a:xfrm>
          <a:off x="6781639" y="903706"/>
          <a:ext cx="162015" cy="304527"/>
        </a:xfrm>
        <a:prstGeom prst="chevron">
          <a:avLst>
            <a:gd name="adj" fmla="val 90000"/>
          </a:avLst>
        </a:prstGeom>
        <a:solidFill>
          <a:schemeClr val="accent2">
            <a:tint val="40000"/>
            <a:alpha val="90000"/>
            <a:hueOff val="1762068"/>
            <a:satOff val="-29748"/>
            <a:lumOff val="-1854"/>
            <a:alphaOff val="0"/>
          </a:schemeClr>
        </a:solidFill>
        <a:ln w="15875" cap="flat" cmpd="sng" algn="ctr">
          <a:solidFill>
            <a:schemeClr val="accent2">
              <a:tint val="40000"/>
              <a:alpha val="90000"/>
              <a:hueOff val="1762068"/>
              <a:satOff val="-29748"/>
              <a:lumOff val="-1854"/>
              <a:alphaOff val="0"/>
            </a:schemeClr>
          </a:solidFill>
          <a:prstDash val="solid"/>
        </a:ln>
        <a:effectLst/>
      </dsp:spPr>
      <dsp:style>
        <a:lnRef idx="2">
          <a:scrgbClr r="0" g="0" b="0"/>
        </a:lnRef>
        <a:fillRef idx="1">
          <a:scrgbClr r="0" g="0" b="0"/>
        </a:fillRef>
        <a:effectRef idx="0">
          <a:scrgbClr r="0" g="0" b="0"/>
        </a:effectRef>
        <a:fontRef idx="minor"/>
      </dsp:style>
    </dsp:sp>
    <dsp:sp modelId="{D1CB5CA9-638F-9348-9022-6F60DE23BEA8}">
      <dsp:nvSpPr>
        <dsp:cNvPr id="0" name=""/>
        <dsp:cNvSpPr/>
      </dsp:nvSpPr>
      <dsp:spPr>
        <a:xfrm>
          <a:off x="4350855" y="260814"/>
          <a:ext cx="1522638" cy="1522638"/>
        </a:xfrm>
        <a:prstGeom prst="ellipse">
          <a:avLst/>
        </a:prstGeom>
        <a:solidFill>
          <a:schemeClr val="accent2">
            <a:hueOff val="1264967"/>
            <a:satOff val="-23931"/>
            <a:lumOff val="-1667"/>
            <a:alphaOff val="0"/>
          </a:schemeClr>
        </a:solidFill>
        <a:ln w="15875" cap="flat" cmpd="sng" algn="ctr">
          <a:solidFill>
            <a:schemeClr val="accent2">
              <a:hueOff val="1264967"/>
              <a:satOff val="-23931"/>
              <a:lumOff val="-1667"/>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59087" tIns="59087" rIns="59087" bIns="59087" numCol="1" spcCol="1270" anchor="ctr" anchorCtr="0">
          <a:noAutofit/>
        </a:bodyPr>
        <a:lstStyle/>
        <a:p>
          <a:pPr marL="0" lvl="0" indent="0" algn="ctr" defTabSz="2667000">
            <a:lnSpc>
              <a:spcPct val="90000"/>
            </a:lnSpc>
            <a:spcBef>
              <a:spcPct val="0"/>
            </a:spcBef>
            <a:spcAft>
              <a:spcPct val="35000"/>
            </a:spcAft>
            <a:buNone/>
          </a:pPr>
          <a:r>
            <a:rPr lang="en-US" sz="6000" kern="1200" dirty="0"/>
            <a:t>2</a:t>
          </a:r>
        </a:p>
      </dsp:txBody>
      <dsp:txXfrm>
        <a:off x="4573840" y="483799"/>
        <a:ext cx="1076668" cy="1076668"/>
      </dsp:txXfrm>
    </dsp:sp>
    <dsp:sp modelId="{4C5C69DE-CB7F-B644-8E1C-799E3CD33775}">
      <dsp:nvSpPr>
        <dsp:cNvPr id="0" name=""/>
        <dsp:cNvSpPr/>
      </dsp:nvSpPr>
      <dsp:spPr>
        <a:xfrm>
          <a:off x="3527240" y="1950844"/>
          <a:ext cx="3169868" cy="1965600"/>
        </a:xfrm>
        <a:prstGeom prst="upArrowCallout">
          <a:avLst>
            <a:gd name="adj1" fmla="val 50000"/>
            <a:gd name="adj2" fmla="val 20000"/>
            <a:gd name="adj3" fmla="val 20000"/>
            <a:gd name="adj4" fmla="val 100000"/>
          </a:avLst>
        </a:prstGeom>
        <a:solidFill>
          <a:schemeClr val="accent2">
            <a:tint val="40000"/>
            <a:alpha val="90000"/>
            <a:hueOff val="2202586"/>
            <a:satOff val="-37185"/>
            <a:lumOff val="-2317"/>
            <a:alphaOff val="0"/>
          </a:schemeClr>
        </a:solidFill>
        <a:ln w="15875" cap="flat" cmpd="sng" algn="ctr">
          <a:solidFill>
            <a:schemeClr val="accent2">
              <a:tint val="40000"/>
              <a:alpha val="90000"/>
              <a:hueOff val="2202586"/>
              <a:satOff val="-37185"/>
              <a:lumOff val="-2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043" tIns="165100" rIns="250043" bIns="165100" numCol="1" spcCol="1270" anchor="t" anchorCtr="0">
          <a:noAutofit/>
        </a:bodyPr>
        <a:lstStyle/>
        <a:p>
          <a:pPr marL="0" lvl="0" indent="0" algn="ctr" defTabSz="1155700">
            <a:lnSpc>
              <a:spcPct val="90000"/>
            </a:lnSpc>
            <a:spcBef>
              <a:spcPct val="0"/>
            </a:spcBef>
            <a:spcAft>
              <a:spcPct val="35000"/>
            </a:spcAft>
            <a:buNone/>
          </a:pPr>
          <a:r>
            <a:rPr lang="en-US" sz="2600" kern="1200" dirty="0"/>
            <a:t>GET data from the  Qualtrics API </a:t>
          </a:r>
        </a:p>
      </dsp:txBody>
      <dsp:txXfrm>
        <a:off x="3527240" y="2343964"/>
        <a:ext cx="3169868" cy="1572480"/>
      </dsp:txXfrm>
    </dsp:sp>
    <dsp:sp modelId="{A2F377AD-F831-7246-873C-70EBD0848AD2}">
      <dsp:nvSpPr>
        <dsp:cNvPr id="0" name=""/>
        <dsp:cNvSpPr/>
      </dsp:nvSpPr>
      <dsp:spPr>
        <a:xfrm>
          <a:off x="7049317" y="1022097"/>
          <a:ext cx="1584934" cy="72"/>
        </a:xfrm>
        <a:prstGeom prst="rect">
          <a:avLst/>
        </a:prstGeom>
        <a:solidFill>
          <a:schemeClr val="accent2">
            <a:tint val="40000"/>
            <a:alpha val="90000"/>
            <a:hueOff val="2643103"/>
            <a:satOff val="-44622"/>
            <a:lumOff val="-2781"/>
            <a:alphaOff val="0"/>
          </a:schemeClr>
        </a:solidFill>
        <a:ln w="15875" cap="flat" cmpd="sng" algn="ctr">
          <a:solidFill>
            <a:schemeClr val="accent2">
              <a:tint val="40000"/>
              <a:alpha val="90000"/>
              <a:hueOff val="2643103"/>
              <a:satOff val="-44622"/>
              <a:lumOff val="-2781"/>
              <a:alphaOff val="0"/>
            </a:schemeClr>
          </a:solidFill>
          <a:prstDash val="solid"/>
        </a:ln>
        <a:effectLst/>
      </dsp:spPr>
      <dsp:style>
        <a:lnRef idx="2">
          <a:scrgbClr r="0" g="0" b="0"/>
        </a:lnRef>
        <a:fillRef idx="1">
          <a:scrgbClr r="0" g="0" b="0"/>
        </a:fillRef>
        <a:effectRef idx="0">
          <a:scrgbClr r="0" g="0" b="0"/>
        </a:effectRef>
        <a:fontRef idx="minor"/>
      </dsp:style>
    </dsp:sp>
    <dsp:sp modelId="{9145A317-52C5-F840-92AF-12F655CC27E3}">
      <dsp:nvSpPr>
        <dsp:cNvPr id="0" name=""/>
        <dsp:cNvSpPr/>
      </dsp:nvSpPr>
      <dsp:spPr>
        <a:xfrm>
          <a:off x="7871693" y="259575"/>
          <a:ext cx="1525116" cy="1525116"/>
        </a:xfrm>
        <a:prstGeom prst="ellipse">
          <a:avLst/>
        </a:prstGeom>
        <a:solidFill>
          <a:schemeClr val="accent2">
            <a:hueOff val="2529934"/>
            <a:satOff val="-47862"/>
            <a:lumOff val="-3334"/>
            <a:alphaOff val="0"/>
          </a:schemeClr>
        </a:solidFill>
        <a:ln w="15875" cap="flat" cmpd="sng" algn="ctr">
          <a:solidFill>
            <a:schemeClr val="accent2">
              <a:hueOff val="2529934"/>
              <a:satOff val="-47862"/>
              <a:lumOff val="-3334"/>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59183" tIns="59183" rIns="59183" bIns="59183" numCol="1" spcCol="1270" anchor="ctr" anchorCtr="0">
          <a:noAutofit/>
        </a:bodyPr>
        <a:lstStyle/>
        <a:p>
          <a:pPr marL="0" lvl="0" indent="0" algn="ctr" defTabSz="2667000">
            <a:lnSpc>
              <a:spcPct val="90000"/>
            </a:lnSpc>
            <a:spcBef>
              <a:spcPct val="0"/>
            </a:spcBef>
            <a:spcAft>
              <a:spcPct val="35000"/>
            </a:spcAft>
            <a:buNone/>
          </a:pPr>
          <a:r>
            <a:rPr lang="en-US" sz="6000" kern="1200"/>
            <a:t>3</a:t>
          </a:r>
        </a:p>
      </dsp:txBody>
      <dsp:txXfrm>
        <a:off x="8095041" y="482923"/>
        <a:ext cx="1078420" cy="1078420"/>
      </dsp:txXfrm>
    </dsp:sp>
    <dsp:sp modelId="{9C92C2A1-5DB0-9A49-9EEF-999E524BB534}">
      <dsp:nvSpPr>
        <dsp:cNvPr id="0" name=""/>
        <dsp:cNvSpPr/>
      </dsp:nvSpPr>
      <dsp:spPr>
        <a:xfrm>
          <a:off x="7049317" y="1950844"/>
          <a:ext cx="3169868" cy="1965600"/>
        </a:xfrm>
        <a:prstGeom prst="upArrowCallout">
          <a:avLst>
            <a:gd name="adj1" fmla="val 50000"/>
            <a:gd name="adj2" fmla="val 20000"/>
            <a:gd name="adj3" fmla="val 20000"/>
            <a:gd name="adj4" fmla="val 100000"/>
          </a:avLst>
        </a:prstGeom>
        <a:solidFill>
          <a:schemeClr val="accent2">
            <a:tint val="40000"/>
            <a:alpha val="90000"/>
            <a:hueOff val="3524137"/>
            <a:satOff val="-59496"/>
            <a:lumOff val="-3708"/>
            <a:alphaOff val="0"/>
          </a:schemeClr>
        </a:solidFill>
        <a:ln w="15875" cap="flat" cmpd="sng" algn="ctr">
          <a:solidFill>
            <a:schemeClr val="accent2">
              <a:tint val="40000"/>
              <a:alpha val="90000"/>
              <a:hueOff val="3524137"/>
              <a:satOff val="-59496"/>
              <a:lumOff val="-37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043" tIns="165100" rIns="250043" bIns="165100" numCol="1" spcCol="1270" anchor="t" anchorCtr="0">
          <a:noAutofit/>
        </a:bodyPr>
        <a:lstStyle/>
        <a:p>
          <a:pPr marL="0" lvl="0" indent="0" algn="ctr" defTabSz="1155700">
            <a:lnSpc>
              <a:spcPct val="90000"/>
            </a:lnSpc>
            <a:spcBef>
              <a:spcPct val="0"/>
            </a:spcBef>
            <a:spcAft>
              <a:spcPct val="35000"/>
            </a:spcAft>
            <a:buNone/>
          </a:pPr>
          <a:r>
            <a:rPr lang="en-US" sz="2600" kern="1200" dirty="0"/>
            <a:t>Clean and upload data</a:t>
          </a:r>
        </a:p>
      </dsp:txBody>
      <dsp:txXfrm>
        <a:off x="7049317" y="2343964"/>
        <a:ext cx="3169868" cy="1572480"/>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A25266-E2FB-1543-9E02-780A1E631DAD}" type="datetimeFigureOut">
              <a:rPr lang="en-US" smtClean="0"/>
              <a:t>8/31/20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3554A-B8B3-9A40-9552-B7CA7BE8FDD9}" type="slidenum">
              <a:rPr lang="en-US" smtClean="0"/>
              <a:t>‹#›</a:t>
            </a:fld>
            <a:endParaRPr lang="en-US"/>
          </a:p>
        </p:txBody>
      </p:sp>
    </p:spTree>
    <p:extLst>
      <p:ext uri="{BB962C8B-B14F-4D97-AF65-F5344CB8AC3E}">
        <p14:creationId xmlns:p14="http://schemas.microsoft.com/office/powerpoint/2010/main" val="3247173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Welcome, and thank you all for joining!</a:t>
            </a:r>
          </a:p>
          <a:p>
            <a:pPr marL="171450" indent="-171450">
              <a:buFont typeface="Arial" panose="020B0604020202020204" pitchFamily="34" charset="0"/>
              <a:buChar char="•"/>
            </a:pPr>
            <a:r>
              <a:rPr lang="en-US" dirty="0"/>
              <a:t>Everyone is muted by default, but feel free to ask questions along the way in the chat—note the slide number in your question</a:t>
            </a:r>
          </a:p>
          <a:p>
            <a:pPr marL="628650" lvl="1" indent="-171450">
              <a:buFont typeface="Arial" panose="020B0604020202020204" pitchFamily="34" charset="0"/>
              <a:buChar char="•"/>
            </a:pPr>
            <a:r>
              <a:rPr lang="en-US" dirty="0"/>
              <a:t>I’ll answer these questions at the end of this short presentation on Automating your Qualtrics to Lava Pipeline with R</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Today’s presentation is very much tailored to CRC job duties, particularly when it comes to transferring data from Qualtrics to LAVA. </a:t>
            </a:r>
          </a:p>
          <a:p>
            <a:pPr marL="628650" lvl="1" indent="-171450">
              <a:buFont typeface="Arial" panose="020B0604020202020204" pitchFamily="34" charset="0"/>
              <a:buChar char="•"/>
            </a:pPr>
            <a:r>
              <a:rPr lang="en-US" dirty="0"/>
              <a:t>The end-goal, of course, being that you can automate most of that process, and free up time to engage in other activities, while also creating a systematic way of transferring your team's data such that successors to your positions can maintain workflow continuity.</a:t>
            </a:r>
          </a:p>
          <a:p>
            <a:pPr marL="171450" lvl="0" indent="-171450">
              <a:buFont typeface="Arial" panose="020B0604020202020204" pitchFamily="34" charset="0"/>
              <a:buChar char="•"/>
            </a:pPr>
            <a:r>
              <a:rPr lang="en-US" dirty="0"/>
              <a:t>So in order to understand the process at hand, we’ll first need to discuss the Qualtrics API, or more generally, what an API is.</a:t>
            </a:r>
          </a:p>
          <a:p>
            <a:pPr marL="171450" lvl="0" indent="-171450">
              <a:buFont typeface="Arial" panose="020B0604020202020204" pitchFamily="34" charset="0"/>
              <a:buChar char="•"/>
            </a:pPr>
            <a:r>
              <a:rPr lang="en-US" dirty="0"/>
              <a:t>So with that, what is an API?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B8CFC8-88E3-E649-B409-5072F37466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135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are 3 major steps in this tutorial</a:t>
            </a:r>
          </a:p>
          <a:p>
            <a:pPr marL="171450" indent="-171450">
              <a:buFont typeface="Arial" panose="020B0604020202020204" pitchFamily="34" charset="0"/>
              <a:buChar char="•"/>
            </a:pPr>
            <a:r>
              <a:rPr lang="en-US" dirty="0"/>
              <a:t>We’ll start by getting your Qualtrics API Token set up. </a:t>
            </a:r>
          </a:p>
          <a:p>
            <a:pPr marL="628650" lvl="1" indent="-171450">
              <a:buFont typeface="Arial" panose="020B0604020202020204" pitchFamily="34" charset="0"/>
              <a:buChar char="•"/>
            </a:pPr>
            <a:r>
              <a:rPr lang="en-US" dirty="0"/>
              <a:t>If you’re not familiar, a token is essentially another name for a password except it’s a very long, randomly generated code made by the website you’re using and it’s linked to your specific account. Never share it.</a:t>
            </a:r>
          </a:p>
          <a:p>
            <a:pPr marL="171450" lvl="0" indent="-171450">
              <a:buFont typeface="Arial" panose="020B0604020202020204" pitchFamily="34" charset="0"/>
              <a:buChar char="•"/>
            </a:pPr>
            <a:r>
              <a:rPr lang="en-US" dirty="0"/>
              <a:t>Next, I’ll show you how to use R code and the API token to download data from Qualtrics</a:t>
            </a:r>
          </a:p>
          <a:p>
            <a:pPr marL="171450" lvl="0" indent="-171450">
              <a:buFont typeface="Arial" panose="020B0604020202020204" pitchFamily="34" charset="0"/>
              <a:buChar char="•"/>
            </a:pPr>
            <a:r>
              <a:rPr lang="en-US" dirty="0"/>
              <a:t>And finally, I’ll show you how to do some common data frame manipulation that you’ll want to accomplish before uploading your data to LAVA</a:t>
            </a:r>
          </a:p>
        </p:txBody>
      </p:sp>
      <p:sp>
        <p:nvSpPr>
          <p:cNvPr id="4" name="Slide Number Placeholder 3"/>
          <p:cNvSpPr>
            <a:spLocks noGrp="1"/>
          </p:cNvSpPr>
          <p:nvPr>
            <p:ph type="sldNum" sz="quarter" idx="5"/>
          </p:nvPr>
        </p:nvSpPr>
        <p:spPr/>
        <p:txBody>
          <a:bodyPr/>
          <a:lstStyle/>
          <a:p>
            <a:fld id="{8A73554A-B8B3-9A40-9552-B7CA7BE8FDD9}" type="slidenum">
              <a:rPr lang="en-US" smtClean="0"/>
              <a:t>10</a:t>
            </a:fld>
            <a:endParaRPr lang="en-US"/>
          </a:p>
        </p:txBody>
      </p:sp>
    </p:spTree>
    <p:extLst>
      <p:ext uri="{BB962C8B-B14F-4D97-AF65-F5344CB8AC3E}">
        <p14:creationId xmlns:p14="http://schemas.microsoft.com/office/powerpoint/2010/main" val="2370883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part of comprised of 2 steps</a:t>
            </a:r>
          </a:p>
          <a:p>
            <a:pPr marL="628650" lvl="1" indent="-171450">
              <a:buFont typeface="Arial" panose="020B0604020202020204" pitchFamily="34" charset="0"/>
              <a:buChar char="•"/>
            </a:pPr>
            <a:r>
              <a:rPr lang="en-US" dirty="0"/>
              <a:t>Finding your API token in your Qualtrics account and</a:t>
            </a:r>
          </a:p>
          <a:p>
            <a:pPr marL="628650" lvl="1" indent="-171450">
              <a:buFont typeface="Arial" panose="020B0604020202020204" pitchFamily="34" charset="0"/>
              <a:buChar char="•"/>
            </a:pPr>
            <a:r>
              <a:rPr lang="en-US" dirty="0"/>
              <a:t>Storing the API token in your password manager</a:t>
            </a:r>
          </a:p>
          <a:p>
            <a:pPr marL="171450" lvl="0" indent="-171450">
              <a:buFont typeface="Arial" panose="020B0604020202020204" pitchFamily="34" charset="0"/>
              <a:buChar char="•"/>
            </a:pPr>
            <a:r>
              <a:rPr lang="en-US" dirty="0"/>
              <a:t>Let’s watch a short clip demonstrating</a:t>
            </a:r>
          </a:p>
        </p:txBody>
      </p:sp>
      <p:sp>
        <p:nvSpPr>
          <p:cNvPr id="4" name="Slide Number Placeholder 3"/>
          <p:cNvSpPr>
            <a:spLocks noGrp="1"/>
          </p:cNvSpPr>
          <p:nvPr>
            <p:ph type="sldNum" sz="quarter" idx="5"/>
          </p:nvPr>
        </p:nvSpPr>
        <p:spPr/>
        <p:txBody>
          <a:bodyPr/>
          <a:lstStyle/>
          <a:p>
            <a:fld id="{8A73554A-B8B3-9A40-9552-B7CA7BE8FDD9}" type="slidenum">
              <a:rPr lang="en-US" smtClean="0"/>
              <a:t>11</a:t>
            </a:fld>
            <a:endParaRPr lang="en-US"/>
          </a:p>
        </p:txBody>
      </p:sp>
    </p:spTree>
    <p:extLst>
      <p:ext uri="{BB962C8B-B14F-4D97-AF65-F5344CB8AC3E}">
        <p14:creationId xmlns:p14="http://schemas.microsoft.com/office/powerpoint/2010/main" val="2917493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3554A-B8B3-9A40-9552-B7CA7BE8FDD9}" type="slidenum">
              <a:rPr lang="en-US" smtClean="0"/>
              <a:t>12</a:t>
            </a:fld>
            <a:endParaRPr lang="en-US"/>
          </a:p>
        </p:txBody>
      </p:sp>
    </p:spTree>
    <p:extLst>
      <p:ext uri="{BB962C8B-B14F-4D97-AF65-F5344CB8AC3E}">
        <p14:creationId xmlns:p14="http://schemas.microsoft.com/office/powerpoint/2010/main" val="2340410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we want to leverage some R code and the API token to actually download the data</a:t>
            </a:r>
          </a:p>
          <a:p>
            <a:pPr marL="171450" indent="-171450">
              <a:buFont typeface="Arial" panose="020B0604020202020204" pitchFamily="34" charset="0"/>
              <a:buChar char="•"/>
            </a:pPr>
            <a:r>
              <a:rPr lang="en-US" dirty="0"/>
              <a:t>This can be split into three steps</a:t>
            </a:r>
          </a:p>
          <a:p>
            <a:pPr marL="685800" lvl="1" indent="-228600">
              <a:buFont typeface="+mj-lt"/>
              <a:buAutoNum type="arabicPeriod"/>
            </a:pPr>
            <a:r>
              <a:rPr lang="en-US" dirty="0"/>
              <a:t>You need to authenticate your computer, and you do this by running the </a:t>
            </a:r>
            <a:r>
              <a:rPr lang="en-US" dirty="0" err="1"/>
              <a:t>qualtrics_api_credentials</a:t>
            </a:r>
            <a:r>
              <a:rPr lang="en-US" dirty="0"/>
              <a:t>() command. </a:t>
            </a:r>
          </a:p>
          <a:p>
            <a:pPr marL="1143000" lvl="2" indent="-228600">
              <a:buFont typeface="+mj-lt"/>
              <a:buAutoNum type="arabicPeriod"/>
            </a:pPr>
            <a:r>
              <a:rPr lang="en-US" dirty="0"/>
              <a:t>You’ll see, highlighted in yellow, that we’re using a function called </a:t>
            </a:r>
            <a:r>
              <a:rPr lang="en-US" dirty="0" err="1"/>
              <a:t>decrypy_kc_pw</a:t>
            </a:r>
            <a:r>
              <a:rPr lang="en-US" dirty="0"/>
              <a:t>() which is pulling our Qualtrics API token from the computer password manager.</a:t>
            </a:r>
          </a:p>
          <a:p>
            <a:pPr marL="1143000" lvl="2" indent="-228600">
              <a:buFont typeface="+mj-lt"/>
              <a:buAutoNum type="arabicPeriod"/>
            </a:pPr>
            <a:r>
              <a:rPr lang="en-US" dirty="0"/>
              <a:t>You’ll also see that there’s a link listed under the </a:t>
            </a:r>
            <a:r>
              <a:rPr lang="en-US" dirty="0" err="1"/>
              <a:t>base_url</a:t>
            </a:r>
            <a:r>
              <a:rPr lang="en-US" dirty="0"/>
              <a:t> argument. Copy that website address exactly</a:t>
            </a:r>
          </a:p>
          <a:p>
            <a:pPr marL="685800" lvl="1" indent="-228600">
              <a:buFont typeface="+mj-lt"/>
              <a:buAutoNum type="arabicPeriod"/>
            </a:pPr>
            <a:r>
              <a:rPr lang="en-US" dirty="0"/>
              <a:t>After your computer is authenticated, you’ll want to pull a list of all the surveys currently available in your library with the </a:t>
            </a:r>
            <a:r>
              <a:rPr lang="en-US" dirty="0" err="1"/>
              <a:t>all_surveys</a:t>
            </a:r>
            <a:r>
              <a:rPr lang="en-US" dirty="0"/>
              <a:t>() function</a:t>
            </a:r>
          </a:p>
          <a:p>
            <a:pPr marL="685800" lvl="1" indent="-228600">
              <a:buFont typeface="+mj-lt"/>
              <a:buAutoNum type="arabicPeriod"/>
            </a:pPr>
            <a:r>
              <a:rPr lang="en-US" dirty="0"/>
              <a:t>Finally, after you identify the survey for which you want data, you can run the </a:t>
            </a:r>
            <a:r>
              <a:rPr lang="en-US" dirty="0" err="1"/>
              <a:t>fetch_survey</a:t>
            </a:r>
            <a:r>
              <a:rPr lang="en-US" dirty="0"/>
              <a:t>() function where you specify the </a:t>
            </a:r>
            <a:r>
              <a:rPr lang="en-US" dirty="0" err="1"/>
              <a:t>surveyID</a:t>
            </a:r>
            <a:r>
              <a:rPr lang="en-US" dirty="0"/>
              <a:t>.</a:t>
            </a:r>
          </a:p>
          <a:p>
            <a:pPr marL="228600" lvl="0" indent="-228600">
              <a:buFont typeface="Arial" panose="020B0604020202020204" pitchFamily="34" charset="0"/>
              <a:buChar char="•"/>
            </a:pPr>
            <a:endParaRPr lang="en-US" dirty="0"/>
          </a:p>
          <a:p>
            <a:pPr marL="228600" lvl="0" indent="-228600">
              <a:buFont typeface="Arial" panose="020B0604020202020204" pitchFamily="34" charset="0"/>
              <a:buChar char="•"/>
            </a:pPr>
            <a:r>
              <a:rPr lang="en-US" dirty="0"/>
              <a:t>I think this is more clear when done interactively so let’s take a look at another video, one that will outline all of these steps.</a:t>
            </a:r>
          </a:p>
        </p:txBody>
      </p:sp>
      <p:sp>
        <p:nvSpPr>
          <p:cNvPr id="4" name="Slide Number Placeholder 3"/>
          <p:cNvSpPr>
            <a:spLocks noGrp="1"/>
          </p:cNvSpPr>
          <p:nvPr>
            <p:ph type="sldNum" sz="quarter" idx="5"/>
          </p:nvPr>
        </p:nvSpPr>
        <p:spPr/>
        <p:txBody>
          <a:bodyPr/>
          <a:lstStyle/>
          <a:p>
            <a:fld id="{8A73554A-B8B3-9A40-9552-B7CA7BE8FDD9}" type="slidenum">
              <a:rPr lang="en-US" smtClean="0"/>
              <a:t>13</a:t>
            </a:fld>
            <a:endParaRPr lang="en-US"/>
          </a:p>
        </p:txBody>
      </p:sp>
    </p:spTree>
    <p:extLst>
      <p:ext uri="{BB962C8B-B14F-4D97-AF65-F5344CB8AC3E}">
        <p14:creationId xmlns:p14="http://schemas.microsoft.com/office/powerpoint/2010/main" val="3869249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want to quickly talk about the output of the data from Qualtrics when we use this API method</a:t>
            </a:r>
          </a:p>
          <a:p>
            <a:pPr marL="171450" indent="-171450">
              <a:buFont typeface="Arial" panose="020B0604020202020204" pitchFamily="34" charset="0"/>
              <a:buChar char="•"/>
            </a:pPr>
            <a:r>
              <a:rPr lang="en-US" dirty="0"/>
              <a:t>If you’ve ever exported data from Qualtrics, you probably know that you can either get output that is the exact text, or Choice Text, version of the data, or you can get the underlying numbers, or Numeric Output</a:t>
            </a:r>
          </a:p>
          <a:p>
            <a:endParaRPr lang="en-US" dirty="0"/>
          </a:p>
        </p:txBody>
      </p:sp>
      <p:sp>
        <p:nvSpPr>
          <p:cNvPr id="4" name="Slide Number Placeholder 3"/>
          <p:cNvSpPr>
            <a:spLocks noGrp="1"/>
          </p:cNvSpPr>
          <p:nvPr>
            <p:ph type="sldNum" sz="quarter" idx="5"/>
          </p:nvPr>
        </p:nvSpPr>
        <p:spPr/>
        <p:txBody>
          <a:bodyPr/>
          <a:lstStyle/>
          <a:p>
            <a:fld id="{8A73554A-B8B3-9A40-9552-B7CA7BE8FDD9}" type="slidenum">
              <a:rPr lang="en-US" smtClean="0"/>
              <a:t>15</a:t>
            </a:fld>
            <a:endParaRPr lang="en-US"/>
          </a:p>
        </p:txBody>
      </p:sp>
    </p:spTree>
    <p:extLst>
      <p:ext uri="{BB962C8B-B14F-4D97-AF65-F5344CB8AC3E}">
        <p14:creationId xmlns:p14="http://schemas.microsoft.com/office/powerpoint/2010/main" val="1603652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code I showed in the previous example provides the Choice Text results</a:t>
            </a:r>
          </a:p>
          <a:p>
            <a:pPr marL="171450" indent="-171450">
              <a:buFont typeface="Arial" panose="020B0604020202020204" pitchFamily="34" charset="0"/>
              <a:buChar char="•"/>
            </a:pPr>
            <a:r>
              <a:rPr lang="en-US" dirty="0"/>
              <a:t>You can also get the Numeric Values if you add these two arguments to the </a:t>
            </a:r>
            <a:r>
              <a:rPr lang="en-US" dirty="0" err="1"/>
              <a:t>fetch_survey</a:t>
            </a:r>
            <a:r>
              <a:rPr lang="en-US" dirty="0"/>
              <a:t>() function: label = FALSE and convert = FALSE.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After you’ve made the determination between how your data should be downloaded from Qualtrics, we’re all set to move on to the final preparation step</a:t>
            </a:r>
          </a:p>
        </p:txBody>
      </p:sp>
      <p:sp>
        <p:nvSpPr>
          <p:cNvPr id="4" name="Slide Number Placeholder 3"/>
          <p:cNvSpPr>
            <a:spLocks noGrp="1"/>
          </p:cNvSpPr>
          <p:nvPr>
            <p:ph type="sldNum" sz="quarter" idx="5"/>
          </p:nvPr>
        </p:nvSpPr>
        <p:spPr/>
        <p:txBody>
          <a:bodyPr/>
          <a:lstStyle/>
          <a:p>
            <a:fld id="{8A73554A-B8B3-9A40-9552-B7CA7BE8FDD9}" type="slidenum">
              <a:rPr lang="en-US" smtClean="0"/>
              <a:t>16</a:t>
            </a:fld>
            <a:endParaRPr lang="en-US"/>
          </a:p>
        </p:txBody>
      </p:sp>
    </p:spTree>
    <p:extLst>
      <p:ext uri="{BB962C8B-B14F-4D97-AF65-F5344CB8AC3E}">
        <p14:creationId xmlns:p14="http://schemas.microsoft.com/office/powerpoint/2010/main" val="2640847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you have existing import definitions for Qualtrics or other surveys, you might know that you have to manually label some of the variables in your data-frame with the word ”SKIP:” to tell LAVA to skip reading those variables</a:t>
            </a:r>
          </a:p>
          <a:p>
            <a:pPr marL="628650" lvl="1" indent="-171450">
              <a:buFont typeface="Arial" panose="020B0604020202020204" pitchFamily="34" charset="0"/>
              <a:buChar char="•"/>
            </a:pPr>
            <a:r>
              <a:rPr lang="en-US" dirty="0"/>
              <a:t>The code here, this </a:t>
            </a:r>
            <a:r>
              <a:rPr lang="en-US" dirty="0" err="1"/>
              <a:t>rename_at</a:t>
            </a:r>
            <a:r>
              <a:rPr lang="en-US" dirty="0"/>
              <a:t>() function, is a shortcut to rename any variables that need to have this “SKIP:” label added. </a:t>
            </a:r>
          </a:p>
          <a:p>
            <a:pPr marL="628650" lvl="1" indent="-171450">
              <a:buFont typeface="Arial" panose="020B0604020202020204" pitchFamily="34" charset="0"/>
              <a:buChar char="•"/>
            </a:pPr>
            <a:r>
              <a:rPr lang="en-US" dirty="0"/>
              <a:t>You can use this code as-is: all you need to do is add the names of the variables you want to rename inside of the vars() function</a:t>
            </a:r>
          </a:p>
          <a:p>
            <a:pPr marL="171450" lvl="0" indent="-171450">
              <a:buFont typeface="Arial" panose="020B0604020202020204" pitchFamily="34" charset="0"/>
              <a:buChar char="•"/>
            </a:pPr>
            <a:r>
              <a:rPr lang="en-US" dirty="0"/>
              <a:t>You may have some other miscellaneous data cleaning that you can complete in R</a:t>
            </a:r>
          </a:p>
          <a:p>
            <a:pPr marL="171450" lvl="0" indent="-171450">
              <a:buFont typeface="Arial" panose="020B0604020202020204" pitchFamily="34" charset="0"/>
              <a:buChar char="•"/>
            </a:pPr>
            <a:r>
              <a:rPr lang="en-US" dirty="0"/>
              <a:t>Finally, you’ll presumably want to write your data to a csv file and you can do that using the </a:t>
            </a:r>
            <a:r>
              <a:rPr lang="en-US" dirty="0" err="1"/>
              <a:t>write_csv</a:t>
            </a:r>
            <a:r>
              <a:rPr lang="en-US" dirty="0"/>
              <a:t>() function.</a:t>
            </a:r>
          </a:p>
          <a:p>
            <a:pPr marL="628650" lvl="1" indent="-171450">
              <a:buFont typeface="Arial" panose="020B0604020202020204" pitchFamily="34" charset="0"/>
              <a:buChar char="•"/>
            </a:pPr>
            <a:r>
              <a:rPr lang="en-US" dirty="0"/>
              <a:t>You’ll need to specify a path function, and I usually send my files to the desktop if they’re temporary.</a:t>
            </a:r>
          </a:p>
          <a:p>
            <a:pPr marL="628650" lvl="1" indent="-171450">
              <a:buFont typeface="Arial" panose="020B0604020202020204" pitchFamily="34" charset="0"/>
              <a:buChar char="•"/>
            </a:pPr>
            <a:r>
              <a:rPr lang="en-US" dirty="0"/>
              <a:t>You’ll also want to set this </a:t>
            </a:r>
            <a:r>
              <a:rPr lang="en-US" dirty="0" err="1"/>
              <a:t>na</a:t>
            </a:r>
            <a:r>
              <a:rPr lang="en-US" dirty="0"/>
              <a:t> = “” argument as it will keep empty observations empty. The default behavior is to write the word NA</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A73554A-B8B3-9A40-9552-B7CA7BE8FDD9}" type="slidenum">
              <a:rPr lang="en-US" smtClean="0"/>
              <a:t>17</a:t>
            </a:fld>
            <a:endParaRPr lang="en-US"/>
          </a:p>
        </p:txBody>
      </p:sp>
    </p:spTree>
    <p:extLst>
      <p:ext uri="{BB962C8B-B14F-4D97-AF65-F5344CB8AC3E}">
        <p14:creationId xmlns:p14="http://schemas.microsoft.com/office/powerpoint/2010/main" val="2519811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you don’t have an import definition for your data and think you need one, talk to the MAC tech team.</a:t>
            </a:r>
          </a:p>
          <a:p>
            <a:pPr marL="171450" indent="-171450">
              <a:buFont typeface="Arial" panose="020B0604020202020204" pitchFamily="34" charset="0"/>
              <a:buChar char="•"/>
            </a:pPr>
            <a:r>
              <a:rPr lang="en-US" dirty="0"/>
              <a:t>When setting it up, I recommend that you don’t create an import definition that requires using the “SKIP:” labels because it’s really error-prone if you do it manually</a:t>
            </a:r>
          </a:p>
          <a:p>
            <a:pPr marL="171450" indent="-171450">
              <a:buFont typeface="Arial" panose="020B0604020202020204" pitchFamily="34" charset="0"/>
              <a:buChar char="•"/>
            </a:pPr>
            <a:r>
              <a:rPr lang="en-US" dirty="0"/>
              <a:t>After you have an import definition, you can return to the steps from the previous slide</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with that, let’s see all of this in action in a video again because it’s easier demonstrated than discussed.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A73554A-B8B3-9A40-9552-B7CA7BE8FDD9}" type="slidenum">
              <a:rPr lang="en-US" smtClean="0"/>
              <a:t>18</a:t>
            </a:fld>
            <a:endParaRPr lang="en-US"/>
          </a:p>
        </p:txBody>
      </p:sp>
    </p:spTree>
    <p:extLst>
      <p:ext uri="{BB962C8B-B14F-4D97-AF65-F5344CB8AC3E}">
        <p14:creationId xmlns:p14="http://schemas.microsoft.com/office/powerpoint/2010/main" val="4215231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Fetch_survey</a:t>
            </a:r>
            <a:r>
              <a:rPr lang="en-US" dirty="0"/>
              <a:t> again</a:t>
            </a:r>
          </a:p>
          <a:p>
            <a:r>
              <a:rPr lang="en-US" dirty="0"/>
              <a:t>Rename with SKIP</a:t>
            </a:r>
          </a:p>
          <a:p>
            <a:r>
              <a:rPr lang="en-US" dirty="0"/>
              <a:t>Select to remove</a:t>
            </a:r>
          </a:p>
          <a:p>
            <a:r>
              <a:rPr lang="en-US" dirty="0"/>
              <a:t>Filter for data cleaning</a:t>
            </a:r>
          </a:p>
          <a:p>
            <a:r>
              <a:rPr lang="en-US" dirty="0" err="1"/>
              <a:t>write_csv</a:t>
            </a:r>
            <a:r>
              <a:rPr lang="en-US" dirty="0"/>
              <a:t> to send the results to our desktop with </a:t>
            </a:r>
            <a:r>
              <a:rPr lang="en-US" dirty="0" err="1"/>
              <a:t>na</a:t>
            </a:r>
            <a:r>
              <a:rPr lang="en-US" dirty="0"/>
              <a:t>=""</a:t>
            </a:r>
          </a:p>
        </p:txBody>
      </p:sp>
      <p:sp>
        <p:nvSpPr>
          <p:cNvPr id="4" name="Slide Number Placeholder 3"/>
          <p:cNvSpPr>
            <a:spLocks noGrp="1"/>
          </p:cNvSpPr>
          <p:nvPr>
            <p:ph type="sldNum" sz="quarter" idx="5"/>
          </p:nvPr>
        </p:nvSpPr>
        <p:spPr/>
        <p:txBody>
          <a:bodyPr/>
          <a:lstStyle/>
          <a:p>
            <a:fld id="{8A73554A-B8B3-9A40-9552-B7CA7BE8FDD9}" type="slidenum">
              <a:rPr lang="en-US" smtClean="0"/>
              <a:t>19</a:t>
            </a:fld>
            <a:endParaRPr lang="en-US"/>
          </a:p>
        </p:txBody>
      </p:sp>
    </p:spTree>
    <p:extLst>
      <p:ext uri="{BB962C8B-B14F-4D97-AF65-F5344CB8AC3E}">
        <p14:creationId xmlns:p14="http://schemas.microsoft.com/office/powerpoint/2010/main" val="1473877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that some accounts aren’t activated for the API, but you can email </a:t>
            </a:r>
            <a:r>
              <a:rPr lang="en-US" dirty="0" err="1"/>
              <a:t>Qualtrics@ucsf.edu</a:t>
            </a:r>
            <a:r>
              <a:rPr lang="en-US" dirty="0"/>
              <a:t> to get this activated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Happy to answer questions if there are any. But otherwise, I hope this video serves as some good reference material should you want to automate even part of your Qualtrics to LAVA data processing!</a:t>
            </a:r>
          </a:p>
          <a:p>
            <a:endParaRPr lang="en-US" dirty="0"/>
          </a:p>
        </p:txBody>
      </p:sp>
      <p:sp>
        <p:nvSpPr>
          <p:cNvPr id="4" name="Slide Number Placeholder 3"/>
          <p:cNvSpPr>
            <a:spLocks noGrp="1"/>
          </p:cNvSpPr>
          <p:nvPr>
            <p:ph type="sldNum" sz="quarter" idx="5"/>
          </p:nvPr>
        </p:nvSpPr>
        <p:spPr/>
        <p:txBody>
          <a:bodyPr/>
          <a:lstStyle/>
          <a:p>
            <a:fld id="{8A73554A-B8B3-9A40-9552-B7CA7BE8FDD9}" type="slidenum">
              <a:rPr lang="en-US" smtClean="0"/>
              <a:t>20</a:t>
            </a:fld>
            <a:endParaRPr lang="en-US"/>
          </a:p>
        </p:txBody>
      </p:sp>
    </p:spTree>
    <p:extLst>
      <p:ext uri="{BB962C8B-B14F-4D97-AF65-F5344CB8AC3E}">
        <p14:creationId xmlns:p14="http://schemas.microsoft.com/office/powerpoint/2010/main" val="3103958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if you Google API, you get a bunch of cute little photos giving a diagram of an API, computers, and other “stuff” so-to-speak. </a:t>
            </a:r>
          </a:p>
          <a:p>
            <a:pPr marL="171450" indent="-171450">
              <a:buFont typeface="Arial" panose="020B0604020202020204" pitchFamily="34" charset="0"/>
              <a:buChar char="•"/>
            </a:pPr>
            <a:r>
              <a:rPr lang="en-US" dirty="0"/>
              <a:t>Some of these images are simple, some detailed, some useful, and some not really useful</a:t>
            </a:r>
          </a:p>
          <a:p>
            <a:pPr marL="171450" indent="-171450">
              <a:buFont typeface="Arial" panose="020B0604020202020204" pitchFamily="34" charset="0"/>
              <a:buChar char="•"/>
            </a:pPr>
            <a:r>
              <a:rPr lang="en-US" dirty="0"/>
              <a:t>What I like about them is they all ultimately represent a singular idea clearly represented in this final photo</a:t>
            </a:r>
          </a:p>
          <a:p>
            <a:pPr marL="628650" lvl="1" indent="-171450">
              <a:buFont typeface="Arial" panose="020B0604020202020204" pitchFamily="34" charset="0"/>
              <a:buChar char="•"/>
            </a:pPr>
            <a:r>
              <a:rPr lang="en-US" dirty="0"/>
              <a:t>An API is essentially an interface between a computer, presumably your computer, and some other set of information or database elsewhere in the ether of the internet</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(next slide</a:t>
            </a:r>
          </a:p>
        </p:txBody>
      </p:sp>
      <p:sp>
        <p:nvSpPr>
          <p:cNvPr id="4" name="Slide Number Placeholder 3"/>
          <p:cNvSpPr>
            <a:spLocks noGrp="1"/>
          </p:cNvSpPr>
          <p:nvPr>
            <p:ph type="sldNum" sz="quarter" idx="5"/>
          </p:nvPr>
        </p:nvSpPr>
        <p:spPr/>
        <p:txBody>
          <a:bodyPr/>
          <a:lstStyle/>
          <a:p>
            <a:fld id="{8A73554A-B8B3-9A40-9552-B7CA7BE8FDD9}" type="slidenum">
              <a:rPr lang="en-US" smtClean="0"/>
              <a:t>2</a:t>
            </a:fld>
            <a:endParaRPr lang="en-US"/>
          </a:p>
        </p:txBody>
      </p:sp>
    </p:spTree>
    <p:extLst>
      <p:ext uri="{BB962C8B-B14F-4D97-AF65-F5344CB8AC3E}">
        <p14:creationId xmlns:p14="http://schemas.microsoft.com/office/powerpoint/2010/main" val="996352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this idea of interfacing is baked right into the name: API stands for application programming interface</a:t>
            </a:r>
          </a:p>
          <a:p>
            <a:pPr marL="171450" indent="-171450">
              <a:buFont typeface="Arial" panose="020B0604020202020204" pitchFamily="34" charset="0"/>
              <a:buChar char="•"/>
            </a:pPr>
            <a:r>
              <a:rPr lang="en-US" dirty="0"/>
              <a:t>Here’s the Oxford Dictionary definition of it which is a bit obtuse, and it basically means that something, an API, helps two very different systems talk to and interface with one another</a:t>
            </a:r>
          </a:p>
          <a:p>
            <a:pPr marL="171450" indent="-171450">
              <a:buFont typeface="Arial" panose="020B0604020202020204" pitchFamily="34" charset="0"/>
              <a:buChar char="•"/>
            </a:pPr>
            <a:r>
              <a:rPr lang="en-US" dirty="0"/>
              <a:t>I think the idea is best illustrated with an every-day example</a:t>
            </a:r>
          </a:p>
          <a:p>
            <a:pPr marL="171450" indent="-171450">
              <a:buFont typeface="Arial" panose="020B0604020202020204" pitchFamily="34" charset="0"/>
              <a:buChar char="•"/>
            </a:pPr>
            <a:r>
              <a:rPr lang="en-US" dirty="0"/>
              <a:t>If you’ve ever gone to a website that asks you to make an account with them, you’ve probably seen the option that allows you to sign-up with your Google or Facebook or LinkedIn or Twitter account</a:t>
            </a:r>
          </a:p>
          <a:p>
            <a:pPr marL="628650" lvl="1" indent="-171450">
              <a:buFont typeface="Arial" panose="020B0604020202020204" pitchFamily="34" charset="0"/>
              <a:buChar char="•"/>
            </a:pPr>
            <a:r>
              <a:rPr lang="en-US" dirty="0"/>
              <a:t>Those websites don’t actually take your log-in information for those social media giants because that’d be a huge security risk.</a:t>
            </a:r>
          </a:p>
          <a:p>
            <a:pPr marL="628650" lvl="1" indent="-171450">
              <a:buFont typeface="Arial" panose="020B0604020202020204" pitchFamily="34" charset="0"/>
              <a:buChar char="•"/>
            </a:pPr>
            <a:r>
              <a:rPr lang="en-US" dirty="0"/>
              <a:t>Instead, if, for example, you’re using </a:t>
            </a:r>
            <a:r>
              <a:rPr lang="en-US" dirty="0" err="1"/>
              <a:t>FaceBook</a:t>
            </a:r>
            <a:r>
              <a:rPr lang="en-US" dirty="0"/>
              <a:t> to log-in or sign up for a website, you’re actually allowing the website to check that you’re already logged-in to </a:t>
            </a:r>
            <a:r>
              <a:rPr lang="en-US" dirty="0" err="1"/>
              <a:t>FaceBook</a:t>
            </a:r>
            <a:r>
              <a:rPr lang="en-US" dirty="0"/>
              <a:t> on your computer, and then the website sends a request to </a:t>
            </a:r>
            <a:r>
              <a:rPr lang="en-US" dirty="0" err="1"/>
              <a:t>FaceBook</a:t>
            </a:r>
            <a:r>
              <a:rPr lang="en-US" dirty="0"/>
              <a:t> for the information it wants from your </a:t>
            </a:r>
            <a:r>
              <a:rPr lang="en-US" dirty="0" err="1"/>
              <a:t>FaceBook</a:t>
            </a:r>
            <a:r>
              <a:rPr lang="en-US" dirty="0"/>
              <a:t> profile like your name, age, gender, phone number, and so on.</a:t>
            </a:r>
          </a:p>
          <a:p>
            <a:pPr marL="628650" lvl="1" indent="-171450">
              <a:buFont typeface="Arial" panose="020B0604020202020204" pitchFamily="34" charset="0"/>
              <a:buChar char="•"/>
            </a:pPr>
            <a:r>
              <a:rPr lang="en-US" dirty="0"/>
              <a:t>That info is returned from </a:t>
            </a:r>
            <a:r>
              <a:rPr lang="en-US" dirty="0" err="1"/>
              <a:t>FaceBook's</a:t>
            </a:r>
            <a:r>
              <a:rPr lang="en-US" dirty="0"/>
              <a:t> API in a relatively standard format that lets the requesting website easily parse out the data so all of that info about your name, age, and so on fills in the right spaces in the website's database</a:t>
            </a:r>
          </a:p>
          <a:p>
            <a:pPr marL="628650" lvl="1" indent="-171450">
              <a:buFont typeface="Arial" panose="020B0604020202020204" pitchFamily="34" charset="0"/>
              <a:buChar char="•"/>
            </a:pPr>
            <a:r>
              <a:rPr lang="en-US" dirty="0"/>
              <a:t>At the core, what happened in this example is that one website asked for neatly-formatted information from another website. How does website A actually make this request for data to website B?</a:t>
            </a:r>
          </a:p>
        </p:txBody>
      </p:sp>
      <p:sp>
        <p:nvSpPr>
          <p:cNvPr id="4" name="Slide Number Placeholder 3"/>
          <p:cNvSpPr>
            <a:spLocks noGrp="1"/>
          </p:cNvSpPr>
          <p:nvPr>
            <p:ph type="sldNum" sz="quarter" idx="5"/>
          </p:nvPr>
        </p:nvSpPr>
        <p:spPr/>
        <p:txBody>
          <a:bodyPr/>
          <a:lstStyle/>
          <a:p>
            <a:fld id="{8A73554A-B8B3-9A40-9552-B7CA7BE8FDD9}" type="slidenum">
              <a:rPr lang="en-US" smtClean="0"/>
              <a:t>3</a:t>
            </a:fld>
            <a:endParaRPr lang="en-US"/>
          </a:p>
        </p:txBody>
      </p:sp>
    </p:spTree>
    <p:extLst>
      <p:ext uri="{BB962C8B-B14F-4D97-AF65-F5344CB8AC3E}">
        <p14:creationId xmlns:p14="http://schemas.microsoft.com/office/powerpoint/2010/main" val="1754822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process uses a language called HTTP or Hypertext Transfer Protocol which should be familiar to you at least in passing!</a:t>
            </a:r>
          </a:p>
          <a:p>
            <a:pPr marL="628650" lvl="1" indent="-171450">
              <a:buFont typeface="Arial" panose="020B0604020202020204" pitchFamily="34" charset="0"/>
              <a:buChar char="•"/>
            </a:pPr>
            <a:r>
              <a:rPr lang="en-US" dirty="0"/>
              <a:t>In fact, your computer interfaces with websites using HTTP or more recently HTTPS. You see it every time you type a weblink into your address bar in Google Chrome! </a:t>
            </a:r>
          </a:p>
          <a:p>
            <a:pPr marL="1085850" lvl="2" indent="-171450">
              <a:buFont typeface="Arial" panose="020B0604020202020204" pitchFamily="34" charset="0"/>
              <a:buChar char="•"/>
            </a:pPr>
            <a:r>
              <a:rPr lang="en-US" dirty="0"/>
              <a:t>It actually means you’re submitting a Hypertext Transfer Protocol request to a web address so you can see the website in all its beauty</a:t>
            </a:r>
          </a:p>
          <a:p>
            <a:pPr marL="171450" lvl="0" indent="-171450">
              <a:buFont typeface="Arial" panose="020B0604020202020204" pitchFamily="34" charset="0"/>
              <a:buChar char="•"/>
            </a:pPr>
            <a:r>
              <a:rPr lang="en-US" dirty="0"/>
              <a:t>And so, simply put, HTTP is just a language for communication between web browsers, computers, and servers</a:t>
            </a:r>
          </a:p>
          <a:p>
            <a:pPr marL="628650" lvl="1" indent="-171450">
              <a:buFont typeface="Arial" panose="020B0604020202020204" pitchFamily="34" charset="0"/>
              <a:buChar char="•"/>
            </a:pPr>
            <a:r>
              <a:rPr lang="en-US" dirty="0"/>
              <a:t>It’s useful because it provides a standard language to request information from websites that might have their data structured in different ways.</a:t>
            </a:r>
          </a:p>
          <a:p>
            <a:pPr marL="171450" lvl="0" indent="-171450">
              <a:buFont typeface="Arial" panose="020B0604020202020204" pitchFamily="34" charset="0"/>
              <a:buChar char="•"/>
            </a:pPr>
            <a:r>
              <a:rPr lang="en-US" dirty="0"/>
              <a:t>The details otherwise aren’t relevant, but I think it’s good to understand that every time you want to log-in to a site or pull data programmatically from somewhere, it almost certainly relies on an HTTP request</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Ok, enough boring details. What does this all have to do with Qualtrics?</a:t>
            </a:r>
          </a:p>
        </p:txBody>
      </p:sp>
      <p:sp>
        <p:nvSpPr>
          <p:cNvPr id="4" name="Slide Number Placeholder 3"/>
          <p:cNvSpPr>
            <a:spLocks noGrp="1"/>
          </p:cNvSpPr>
          <p:nvPr>
            <p:ph type="sldNum" sz="quarter" idx="5"/>
          </p:nvPr>
        </p:nvSpPr>
        <p:spPr/>
        <p:txBody>
          <a:bodyPr/>
          <a:lstStyle/>
          <a:p>
            <a:fld id="{8A73554A-B8B3-9A40-9552-B7CA7BE8FDD9}" type="slidenum">
              <a:rPr lang="en-US" smtClean="0"/>
              <a:t>4</a:t>
            </a:fld>
            <a:endParaRPr lang="en-US"/>
          </a:p>
        </p:txBody>
      </p:sp>
    </p:spTree>
    <p:extLst>
      <p:ext uri="{BB962C8B-B14F-4D97-AF65-F5344CB8AC3E}">
        <p14:creationId xmlns:p14="http://schemas.microsoft.com/office/powerpoint/2010/main" val="3033431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Qualtrics unsurprisingly has an API! </a:t>
            </a:r>
          </a:p>
          <a:p>
            <a:pPr marL="628650" lvl="1" indent="-171450">
              <a:buFont typeface="Arial" panose="020B0604020202020204" pitchFamily="34" charset="0"/>
              <a:buChar char="•"/>
            </a:pPr>
            <a:r>
              <a:rPr lang="en-US" dirty="0"/>
              <a:t>And like other APIs, theirs allows you to request data.</a:t>
            </a:r>
          </a:p>
          <a:p>
            <a:pPr marL="628650" lvl="1" indent="-171450">
              <a:buFont typeface="Arial" panose="020B0604020202020204" pitchFamily="34" charset="0"/>
              <a:buChar char="•"/>
            </a:pPr>
            <a:r>
              <a:rPr lang="en-US" dirty="0"/>
              <a:t>Their API let’s you easily access and download all of the data from your Qualtrics account</a:t>
            </a:r>
          </a:p>
          <a:p>
            <a:pPr marL="1085850" lvl="2" indent="-171450">
              <a:buFont typeface="Arial" panose="020B0604020202020204" pitchFamily="34" charset="0"/>
              <a:buChar char="•"/>
            </a:pPr>
            <a:r>
              <a:rPr lang="en-US" dirty="0"/>
              <a:t>By all of your data, I particularly am talking about the data from any and all surveys available in your account</a:t>
            </a:r>
          </a:p>
          <a:p>
            <a:pPr marL="171450" lvl="0" indent="-171450">
              <a:buFont typeface="Arial" panose="020B0604020202020204" pitchFamily="34" charset="0"/>
              <a:buChar char="•"/>
            </a:pPr>
            <a:r>
              <a:rPr lang="en-US" dirty="0"/>
              <a:t>What this means is that there’s no need to log-in to Qualtrics via MyAccess every and anytime you need to download more data from a survey</a:t>
            </a:r>
          </a:p>
          <a:p>
            <a:pPr marL="171450" lvl="0" indent="-171450">
              <a:buFont typeface="Arial" panose="020B0604020202020204" pitchFamily="34" charset="0"/>
              <a:buChar char="•"/>
            </a:pPr>
            <a:r>
              <a:rPr lang="en-US" dirty="0"/>
              <a:t>The API essentially allows you to automate your download process, and ideally any cleaning steps, into a single coding script.</a:t>
            </a:r>
          </a:p>
          <a:p>
            <a:pPr marL="171450" lvl="0" indent="-171450">
              <a:buFont typeface="Arial" panose="020B0604020202020204" pitchFamily="34" charset="0"/>
              <a:buChar char="•"/>
            </a:pPr>
            <a:r>
              <a:rPr lang="en-US" dirty="0"/>
              <a:t>As a cherry on top of all this, someone wrote a package in R that takes care of all of the HTTP work and the API programming issues. The package is great, and as you’ll see later, there are about 3 total functions you’ll need to learn to get your data from Qualtrics in a nice data frame format</a:t>
            </a:r>
          </a:p>
          <a:p>
            <a:pPr marL="171450" lvl="0" indent="-171450">
              <a:buFont typeface="Arial" panose="020B0604020202020204" pitchFamily="34" charset="0"/>
              <a:buChar char="•"/>
            </a:pPr>
            <a:r>
              <a:rPr lang="en-US" dirty="0"/>
              <a:t>But first, why should you care about automating this process?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3554A-B8B3-9A40-9552-B7CA7BE8FD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803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it’s just faster and convenient to press a single button to download your data!</a:t>
            </a:r>
          </a:p>
          <a:p>
            <a:pPr marL="171450" indent="-171450">
              <a:buFont typeface="Arial" panose="020B0604020202020204" pitchFamily="34" charset="0"/>
              <a:buChar char="•"/>
            </a:pPr>
            <a:r>
              <a:rPr lang="en-US" dirty="0"/>
              <a:t>Moreover, a script that does everything for you greatly reduces the risk of making mistakes in the download and cleaning process</a:t>
            </a:r>
          </a:p>
          <a:p>
            <a:pPr marL="171450" indent="-171450">
              <a:buFont typeface="Arial" panose="020B0604020202020204" pitchFamily="34" charset="0"/>
              <a:buChar char="•"/>
            </a:pPr>
            <a:r>
              <a:rPr lang="en-US" dirty="0"/>
              <a:t>And, because I know the lack of SOPs and manuals plagues many groups at the MAC, automating this process allows for a clear and consistent procedure that can be passed along to future staff. </a:t>
            </a:r>
          </a:p>
          <a:p>
            <a:pPr marL="628650" lvl="1" indent="-171450">
              <a:buFont typeface="Arial" panose="020B0604020202020204" pitchFamily="34" charset="0"/>
              <a:buChar char="•"/>
            </a:pPr>
            <a:r>
              <a:rPr lang="en-US" dirty="0"/>
              <a:t>In essence, the code both does the work for you, and with a few notes peppered in, can also serve as documentation of your process</a:t>
            </a:r>
          </a:p>
        </p:txBody>
      </p:sp>
      <p:sp>
        <p:nvSpPr>
          <p:cNvPr id="4" name="Slide Number Placeholder 3"/>
          <p:cNvSpPr>
            <a:spLocks noGrp="1"/>
          </p:cNvSpPr>
          <p:nvPr>
            <p:ph type="sldNum" sz="quarter" idx="5"/>
          </p:nvPr>
        </p:nvSpPr>
        <p:spPr/>
        <p:txBody>
          <a:bodyPr/>
          <a:lstStyle/>
          <a:p>
            <a:fld id="{8A73554A-B8B3-9A40-9552-B7CA7BE8FDD9}" type="slidenum">
              <a:rPr lang="en-US" smtClean="0"/>
              <a:t>6</a:t>
            </a:fld>
            <a:endParaRPr lang="en-US"/>
          </a:p>
        </p:txBody>
      </p:sp>
    </p:spTree>
    <p:extLst>
      <p:ext uri="{BB962C8B-B14F-4D97-AF65-F5344CB8AC3E}">
        <p14:creationId xmlns:p14="http://schemas.microsoft.com/office/powerpoint/2010/main" val="1479972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what can easily be automated out of the process of Qualtrics data to LAVA?</a:t>
            </a:r>
          </a:p>
          <a:p>
            <a:pPr marL="171450" indent="-171450">
              <a:buFont typeface="Arial" panose="020B0604020202020204" pitchFamily="34" charset="0"/>
              <a:buChar char="•"/>
            </a:pPr>
            <a:r>
              <a:rPr lang="en-US" dirty="0"/>
              <a:t>Well, we can download the data</a:t>
            </a:r>
          </a:p>
          <a:p>
            <a:pPr marL="171450" indent="-171450">
              <a:buFont typeface="Arial" panose="020B0604020202020204" pitchFamily="34" charset="0"/>
              <a:buChar char="•"/>
            </a:pPr>
            <a:r>
              <a:rPr lang="en-US" dirty="0"/>
              <a:t>We can clean the data by removing missing values and performing any calculations that might need to be done if you have some more intermediate R skills</a:t>
            </a:r>
          </a:p>
          <a:p>
            <a:pPr marL="171450" indent="-171450">
              <a:buFont typeface="Arial" panose="020B0604020202020204" pitchFamily="34" charset="0"/>
              <a:buChar char="•"/>
            </a:pPr>
            <a:r>
              <a:rPr lang="en-US" dirty="0"/>
              <a:t>And, assuming you’re familiar with LAVA import definitions, I will show you how you can prep the data for LAVA import by removing columns or appending “SKIP” to columns that are meant skipped in the import process</a:t>
            </a:r>
          </a:p>
        </p:txBody>
      </p:sp>
      <p:sp>
        <p:nvSpPr>
          <p:cNvPr id="4" name="Slide Number Placeholder 3"/>
          <p:cNvSpPr>
            <a:spLocks noGrp="1"/>
          </p:cNvSpPr>
          <p:nvPr>
            <p:ph type="sldNum" sz="quarter" idx="5"/>
          </p:nvPr>
        </p:nvSpPr>
        <p:spPr/>
        <p:txBody>
          <a:bodyPr/>
          <a:lstStyle/>
          <a:p>
            <a:fld id="{8A73554A-B8B3-9A40-9552-B7CA7BE8FDD9}" type="slidenum">
              <a:rPr lang="en-US" smtClean="0"/>
              <a:t>7</a:t>
            </a:fld>
            <a:endParaRPr lang="en-US"/>
          </a:p>
        </p:txBody>
      </p:sp>
    </p:spTree>
    <p:extLst>
      <p:ext uri="{BB962C8B-B14F-4D97-AF65-F5344CB8AC3E}">
        <p14:creationId xmlns:p14="http://schemas.microsoft.com/office/powerpoint/2010/main" val="2118600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Important to note that if you make changes to your survey, you might also need to make changes to the script but this would go hand-in-hand with updating all of the LAVA import definitions and SOPs you should have. Right?</a:t>
            </a:r>
          </a:p>
          <a:p>
            <a:pPr marL="171450" indent="-171450">
              <a:buFont typeface="Arial" panose="020B0604020202020204" pitchFamily="34" charset="0"/>
              <a:buChar char="•"/>
            </a:pPr>
            <a:r>
              <a:rPr lang="en-US" dirty="0"/>
              <a:t>And, as of right now, we can’t actually automate the final step of moving the file into LAVA, but using the LAVA import tool manually only takes a handful of minutes assuming you’ve already set up an import definition</a:t>
            </a:r>
          </a:p>
          <a:p>
            <a:pPr marL="628650" lvl="1" indent="-171450">
              <a:buFont typeface="Arial" panose="020B0604020202020204" pitchFamily="34" charset="0"/>
              <a:buChar char="•"/>
            </a:pPr>
            <a:r>
              <a:rPr lang="en-US" dirty="0"/>
              <a:t>If LAVA isn't the final destination of your data, don't worry. The lessons and tutorial here will still be largely generalizable.</a:t>
            </a:r>
          </a:p>
          <a:p>
            <a:pPr marL="171450" indent="-171450">
              <a:buFont typeface="Arial" panose="020B0604020202020204" pitchFamily="34" charset="0"/>
              <a:buChar char="•"/>
            </a:pPr>
            <a:r>
              <a:rPr lang="en-US" dirty="0"/>
              <a:t>With that, we’ll jump into the process</a:t>
            </a:r>
          </a:p>
        </p:txBody>
      </p:sp>
      <p:sp>
        <p:nvSpPr>
          <p:cNvPr id="4" name="Slide Number Placeholder 3"/>
          <p:cNvSpPr>
            <a:spLocks noGrp="1"/>
          </p:cNvSpPr>
          <p:nvPr>
            <p:ph type="sldNum" sz="quarter" idx="5"/>
          </p:nvPr>
        </p:nvSpPr>
        <p:spPr/>
        <p:txBody>
          <a:bodyPr/>
          <a:lstStyle/>
          <a:p>
            <a:fld id="{8A73554A-B8B3-9A40-9552-B7CA7BE8FDD9}" type="slidenum">
              <a:rPr lang="en-US" smtClean="0"/>
              <a:t>8</a:t>
            </a:fld>
            <a:endParaRPr lang="en-US"/>
          </a:p>
        </p:txBody>
      </p:sp>
    </p:spTree>
    <p:extLst>
      <p:ext uri="{BB962C8B-B14F-4D97-AF65-F5344CB8AC3E}">
        <p14:creationId xmlns:p14="http://schemas.microsoft.com/office/powerpoint/2010/main" val="2369168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Unsurprisingly, you’ll need the R software and I recommend RStudio</a:t>
            </a:r>
          </a:p>
          <a:p>
            <a:pPr marL="171450" indent="-171450">
              <a:buFont typeface="Arial" panose="020B0604020202020204" pitchFamily="34" charset="0"/>
              <a:buChar char="•"/>
            </a:pPr>
            <a:r>
              <a:rPr lang="en-US" dirty="0"/>
              <a:t>You’ll want to download the three packages listed here.</a:t>
            </a:r>
          </a:p>
          <a:p>
            <a:pPr marL="628650" lvl="1" indent="-171450">
              <a:buFont typeface="Arial" panose="020B0604020202020204" pitchFamily="34" charset="0"/>
              <a:buChar char="•"/>
            </a:pPr>
            <a:r>
              <a:rPr lang="en-US" dirty="0" err="1"/>
              <a:t>Convenionetly</a:t>
            </a:r>
            <a:r>
              <a:rPr lang="en-US" dirty="0"/>
              <a:t>, someone made an R package that interfaces with the Qualtrics API so you don’t need to know how to write HTTP code requests. All of the </a:t>
            </a:r>
            <a:r>
              <a:rPr lang="en-US" dirty="0" err="1"/>
              <a:t>heavylifting</a:t>
            </a:r>
            <a:r>
              <a:rPr lang="en-US" dirty="0"/>
              <a:t>  has already been done for you.</a:t>
            </a:r>
          </a:p>
          <a:p>
            <a:pPr marL="171450" indent="-171450">
              <a:buFont typeface="Arial" panose="020B0604020202020204" pitchFamily="34" charset="0"/>
              <a:buChar char="•"/>
            </a:pPr>
            <a:r>
              <a:rPr lang="en-US" dirty="0"/>
              <a:t>And I encourage people to use Git and GitHub to track changes in scripts. I would particularly encourage using a version control system for scripts like this that will be managing data so there’s always a history of how your data was managed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I’ve covered all of these topics in some of my previous sessions, but you can also Google for quick tutorials on downloading R/</a:t>
            </a:r>
            <a:r>
              <a:rPr lang="en-US" dirty="0" err="1"/>
              <a:t>Rstudio</a:t>
            </a:r>
            <a:r>
              <a:rPr lang="en-US" dirty="0"/>
              <a:t>, and installing the R packages above in case you’ve never used it.</a:t>
            </a:r>
          </a:p>
          <a:p>
            <a:pPr marL="171450" indent="-171450">
              <a:buFont typeface="Arial" panose="020B0604020202020204" pitchFamily="34" charset="0"/>
              <a:buChar char="•"/>
            </a:pPr>
            <a:r>
              <a:rPr lang="en-US" dirty="0"/>
              <a:t>Assuming you have all of these installed, what do we do?</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A73554A-B8B3-9A40-9552-B7CA7BE8FDD9}" type="slidenum">
              <a:rPr lang="en-US" smtClean="0"/>
              <a:t>9</a:t>
            </a:fld>
            <a:endParaRPr lang="en-US"/>
          </a:p>
        </p:txBody>
      </p:sp>
    </p:spTree>
    <p:extLst>
      <p:ext uri="{BB962C8B-B14F-4D97-AF65-F5344CB8AC3E}">
        <p14:creationId xmlns:p14="http://schemas.microsoft.com/office/powerpoint/2010/main" val="1651749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B1A9EA3-C6B4-A14C-BC60-5C63D5855CCA}" type="datetime1">
              <a:rPr lang="en-US" smtClean="0"/>
              <a:t>8/31/20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39A3FFD1-F917-A046-AFF8-E4129A21151F}" type="slidenum">
              <a:rPr lang="en-US" smtClean="0"/>
              <a:t>‹#›</a:t>
            </a:fld>
            <a:endParaRPr lang="en-US"/>
          </a:p>
        </p:txBody>
      </p:sp>
    </p:spTree>
    <p:extLst>
      <p:ext uri="{BB962C8B-B14F-4D97-AF65-F5344CB8AC3E}">
        <p14:creationId xmlns:p14="http://schemas.microsoft.com/office/powerpoint/2010/main" val="38305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066249-6E65-484E-A2BC-73C9577940E8}" type="datetime1">
              <a:rPr lang="en-US" smtClean="0"/>
              <a:t>8/31/20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A3FFD1-F917-A046-AFF8-E4129A21151F}" type="slidenum">
              <a:rPr lang="en-US" smtClean="0"/>
              <a:t>‹#›</a:t>
            </a:fld>
            <a:endParaRPr lang="en-US"/>
          </a:p>
        </p:txBody>
      </p:sp>
    </p:spTree>
    <p:extLst>
      <p:ext uri="{BB962C8B-B14F-4D97-AF65-F5344CB8AC3E}">
        <p14:creationId xmlns:p14="http://schemas.microsoft.com/office/powerpoint/2010/main" val="389320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965A30DB-088D-0845-A573-5EAEB1F5C074}" type="datetime1">
              <a:rPr lang="en-US" smtClean="0"/>
              <a:t>8/31/20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39A3FFD1-F917-A046-AFF8-E4129A21151F}" type="slidenum">
              <a:rPr lang="en-US" smtClean="0"/>
              <a:t>‹#›</a:t>
            </a:fld>
            <a:endParaRPr lang="en-US"/>
          </a:p>
        </p:txBody>
      </p:sp>
    </p:spTree>
    <p:extLst>
      <p:ext uri="{BB962C8B-B14F-4D97-AF65-F5344CB8AC3E}">
        <p14:creationId xmlns:p14="http://schemas.microsoft.com/office/powerpoint/2010/main" val="1590566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179C-7D51-6A49-90BF-91499B561A26}" type="datetime1">
              <a:rPr lang="en-US" smtClean="0"/>
              <a:t>8/31/20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A3FFD1-F917-A046-AFF8-E4129A21151F}" type="slidenum">
              <a:rPr lang="en-US" smtClean="0"/>
              <a:t>‹#›</a:t>
            </a:fld>
            <a:endParaRPr lang="en-US"/>
          </a:p>
        </p:txBody>
      </p:sp>
    </p:spTree>
    <p:extLst>
      <p:ext uri="{BB962C8B-B14F-4D97-AF65-F5344CB8AC3E}">
        <p14:creationId xmlns:p14="http://schemas.microsoft.com/office/powerpoint/2010/main" val="2438229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8F8BD99A-3F77-F648-95A1-53550F6DDB06}" type="datetime1">
              <a:rPr lang="en-US" smtClean="0"/>
              <a:t>8/31/20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39A3FFD1-F917-A046-AFF8-E4129A21151F}" type="slidenum">
              <a:rPr lang="en-US" smtClean="0"/>
              <a:t>‹#›</a:t>
            </a:fld>
            <a:endParaRPr lang="en-US"/>
          </a:p>
        </p:txBody>
      </p:sp>
    </p:spTree>
    <p:extLst>
      <p:ext uri="{BB962C8B-B14F-4D97-AF65-F5344CB8AC3E}">
        <p14:creationId xmlns:p14="http://schemas.microsoft.com/office/powerpoint/2010/main" val="2334547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13E47E9C-238A-8347-B25B-9809CEFE2065}" type="datetime1">
              <a:rPr lang="en-US" smtClean="0"/>
              <a:t>8/31/20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39A3FFD1-F917-A046-AFF8-E4129A21151F}" type="slidenum">
              <a:rPr lang="en-US" smtClean="0"/>
              <a:t>‹#›</a:t>
            </a:fld>
            <a:endParaRPr lang="en-US"/>
          </a:p>
        </p:txBody>
      </p:sp>
    </p:spTree>
    <p:extLst>
      <p:ext uri="{BB962C8B-B14F-4D97-AF65-F5344CB8AC3E}">
        <p14:creationId xmlns:p14="http://schemas.microsoft.com/office/powerpoint/2010/main" val="817875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C4974712-7150-B04B-BCC7-D7DF6751C66A}" type="datetime1">
              <a:rPr lang="en-US" smtClean="0"/>
              <a:t>8/31/20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39A3FFD1-F917-A046-AFF8-E4129A21151F}" type="slidenum">
              <a:rPr lang="en-US" smtClean="0"/>
              <a:t>‹#›</a:t>
            </a:fld>
            <a:endParaRPr lang="en-US"/>
          </a:p>
        </p:txBody>
      </p:sp>
    </p:spTree>
    <p:extLst>
      <p:ext uri="{BB962C8B-B14F-4D97-AF65-F5344CB8AC3E}">
        <p14:creationId xmlns:p14="http://schemas.microsoft.com/office/powerpoint/2010/main" val="2903353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AAE3C6-0BEF-9A4F-8299-F60B683874C8}" type="datetime1">
              <a:rPr lang="en-US" smtClean="0"/>
              <a:t>8/31/20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A3FFD1-F917-A046-AFF8-E4129A21151F}" type="slidenum">
              <a:rPr lang="en-US" smtClean="0"/>
              <a:t>‹#›</a:t>
            </a:fld>
            <a:endParaRPr lang="en-US"/>
          </a:p>
        </p:txBody>
      </p:sp>
    </p:spTree>
    <p:extLst>
      <p:ext uri="{BB962C8B-B14F-4D97-AF65-F5344CB8AC3E}">
        <p14:creationId xmlns:p14="http://schemas.microsoft.com/office/powerpoint/2010/main" val="1281464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B3D10CAD-1DAB-564C-998F-FE7F920918A1}" type="datetime1">
              <a:rPr lang="en-US" smtClean="0"/>
              <a:t>8/31/20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39A3FFD1-F917-A046-AFF8-E4129A21151F}" type="slidenum">
              <a:rPr lang="en-US" smtClean="0"/>
              <a:t>‹#›</a:t>
            </a:fld>
            <a:endParaRPr lang="en-US"/>
          </a:p>
        </p:txBody>
      </p:sp>
    </p:spTree>
    <p:extLst>
      <p:ext uri="{BB962C8B-B14F-4D97-AF65-F5344CB8AC3E}">
        <p14:creationId xmlns:p14="http://schemas.microsoft.com/office/powerpoint/2010/main" val="1092753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08A6A3-1ACF-EF44-8470-7DC936ABC6E1}" type="datetime1">
              <a:rPr lang="en-US" smtClean="0"/>
              <a:t>8/31/20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A3FFD1-F917-A046-AFF8-E4129A21151F}" type="slidenum">
              <a:rPr lang="en-US" smtClean="0"/>
              <a:t>‹#›</a:t>
            </a:fld>
            <a:endParaRPr lang="en-US"/>
          </a:p>
        </p:txBody>
      </p:sp>
    </p:spTree>
    <p:extLst>
      <p:ext uri="{BB962C8B-B14F-4D97-AF65-F5344CB8AC3E}">
        <p14:creationId xmlns:p14="http://schemas.microsoft.com/office/powerpoint/2010/main" val="41967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EB5BF775-EBFC-7F45-A667-D27F1E412E45}" type="datetime1">
              <a:rPr lang="en-US" smtClean="0"/>
              <a:t>8/31/20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39A3FFD1-F917-A046-AFF8-E4129A21151F}" type="slidenum">
              <a:rPr lang="en-US" smtClean="0"/>
              <a:t>‹#›</a:t>
            </a:fld>
            <a:endParaRPr lang="en-US"/>
          </a:p>
        </p:txBody>
      </p:sp>
    </p:spTree>
    <p:extLst>
      <p:ext uri="{BB962C8B-B14F-4D97-AF65-F5344CB8AC3E}">
        <p14:creationId xmlns:p14="http://schemas.microsoft.com/office/powerpoint/2010/main" val="2073800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10AA680C-F319-2048-A701-5995EFE544F9}" type="datetime1">
              <a:rPr lang="en-US" smtClean="0"/>
              <a:t>8/31/20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39A3FFD1-F917-A046-AFF8-E4129A21151F}" type="slidenum">
              <a:rPr lang="en-US" smtClean="0"/>
              <a:t>‹#›</a:t>
            </a:fld>
            <a:endParaRPr lang="en-US"/>
          </a:p>
        </p:txBody>
      </p:sp>
    </p:spTree>
    <p:extLst>
      <p:ext uri="{BB962C8B-B14F-4D97-AF65-F5344CB8AC3E}">
        <p14:creationId xmlns:p14="http://schemas.microsoft.com/office/powerpoint/2010/main" val="20813388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5.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mailto:Qualtrics@ucsf.edu"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1" name="Group 10">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accent1">
                  <a:alpha val="1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4"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accent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accent1">
                  <a:alpha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accent1">
                  <a:alpha val="4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A4B57E12-73E7-4F46-BD41-1E3FDF0B178C}"/>
              </a:ext>
            </a:extLst>
          </p:cNvPr>
          <p:cNvSpPr>
            <a:spLocks noGrp="1"/>
          </p:cNvSpPr>
          <p:nvPr>
            <p:ph type="ctrTitle"/>
          </p:nvPr>
        </p:nvSpPr>
        <p:spPr>
          <a:xfrm>
            <a:off x="2037374" y="1263404"/>
            <a:ext cx="8247189" cy="3115075"/>
          </a:xfrm>
        </p:spPr>
        <p:txBody>
          <a:bodyPr>
            <a:normAutofit/>
          </a:bodyPr>
          <a:lstStyle/>
          <a:p>
            <a:pPr algn="l"/>
            <a:r>
              <a:rPr lang="en-US" sz="6700" dirty="0">
                <a:solidFill>
                  <a:schemeClr val="accent1"/>
                </a:solidFill>
              </a:rPr>
              <a:t>Automating Your Qualtrics-to-LAVA Pipeline with R</a:t>
            </a:r>
          </a:p>
        </p:txBody>
      </p:sp>
      <p:sp>
        <p:nvSpPr>
          <p:cNvPr id="3" name="Subtitle 2">
            <a:extLst>
              <a:ext uri="{FF2B5EF4-FFF2-40B4-BE49-F238E27FC236}">
                <a16:creationId xmlns:a16="http://schemas.microsoft.com/office/drawing/2014/main" id="{C8C83469-D351-7F46-9C84-1C9671734EF6}"/>
              </a:ext>
            </a:extLst>
          </p:cNvPr>
          <p:cNvSpPr>
            <a:spLocks noGrp="1"/>
          </p:cNvSpPr>
          <p:nvPr>
            <p:ph type="subTitle" idx="1"/>
          </p:nvPr>
        </p:nvSpPr>
        <p:spPr>
          <a:xfrm>
            <a:off x="2037374" y="4560432"/>
            <a:ext cx="8300202" cy="1228171"/>
          </a:xfrm>
        </p:spPr>
        <p:txBody>
          <a:bodyPr>
            <a:normAutofit/>
          </a:bodyPr>
          <a:lstStyle/>
          <a:p>
            <a:pPr algn="l">
              <a:lnSpc>
                <a:spcPct val="90000"/>
              </a:lnSpc>
            </a:pPr>
            <a:r>
              <a:rPr lang="en-US" sz="2200" dirty="0">
                <a:solidFill>
                  <a:schemeClr val="tx1"/>
                </a:solidFill>
              </a:rPr>
              <a:t>Patrick Callahan</a:t>
            </a:r>
          </a:p>
          <a:p>
            <a:pPr algn="l">
              <a:lnSpc>
                <a:spcPct val="90000"/>
              </a:lnSpc>
            </a:pPr>
            <a:r>
              <a:rPr lang="en-US" sz="2200" dirty="0">
                <a:solidFill>
                  <a:schemeClr val="tx1"/>
                </a:solidFill>
              </a:rPr>
              <a:t>UCSF Memory and Aging Center</a:t>
            </a:r>
          </a:p>
          <a:p>
            <a:pPr algn="l">
              <a:lnSpc>
                <a:spcPct val="90000"/>
              </a:lnSpc>
            </a:pPr>
            <a:r>
              <a:rPr lang="en-US" sz="2200" dirty="0">
                <a:solidFill>
                  <a:schemeClr val="tx1"/>
                </a:solidFill>
              </a:rPr>
              <a:t>09/01/2020</a:t>
            </a:r>
          </a:p>
        </p:txBody>
      </p:sp>
      <p:sp>
        <p:nvSpPr>
          <p:cNvPr id="4" name="Slide Number Placeholder 3">
            <a:extLst>
              <a:ext uri="{FF2B5EF4-FFF2-40B4-BE49-F238E27FC236}">
                <a16:creationId xmlns:a16="http://schemas.microsoft.com/office/drawing/2014/main" id="{8499E326-5B69-3B45-A5DB-736352A76C68}"/>
              </a:ext>
            </a:extLst>
          </p:cNvPr>
          <p:cNvSpPr>
            <a:spLocks noGrp="1"/>
          </p:cNvSpPr>
          <p:nvPr>
            <p:ph type="sldNum" sz="quarter" idx="12"/>
          </p:nvPr>
        </p:nvSpPr>
        <p:spPr>
          <a:xfrm>
            <a:off x="9334024" y="320040"/>
            <a:ext cx="914400" cy="320040"/>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39A3FFD1-F917-A046-AFF8-E4129A21151F}" type="slidenum">
              <a:rPr kumimoji="0" lang="en-US" sz="1000" b="0" i="0" u="none" strike="noStrike" kern="1200" cap="none" spc="0" normalizeH="0" baseline="0" noProof="0" smtClean="0">
                <a:ln>
                  <a:noFill/>
                </a:ln>
                <a:solidFill>
                  <a:prstClr val="black">
                    <a:tint val="75000"/>
                  </a:prstClr>
                </a:solidFill>
                <a:effectLst/>
                <a:uLnTx/>
                <a:uFillTx/>
                <a:latin typeface="Rockwell" panose="02060603020205020403"/>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a:t>
            </a:fld>
            <a:endParaRPr kumimoji="0" lang="en-US" sz="1000" b="0" i="0" u="none" strike="noStrike" kern="1200" cap="none" spc="0" normalizeH="0" baseline="0" noProof="0">
              <a:ln>
                <a:noFill/>
              </a:ln>
              <a:solidFill>
                <a:prstClr val="black">
                  <a:tint val="75000"/>
                </a:prstClr>
              </a:solidFill>
              <a:effectLst/>
              <a:uLnTx/>
              <a:uFillTx/>
              <a:latin typeface="Rockwell" panose="02060603020205020403"/>
              <a:ea typeface="+mn-ea"/>
              <a:cs typeface="+mn-cs"/>
            </a:endParaRPr>
          </a:p>
        </p:txBody>
      </p:sp>
      <p:sp>
        <p:nvSpPr>
          <p:cNvPr id="32" name="Isosceles Triangle 31">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90253" y="3276595"/>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1212628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5"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F880D440-EDCE-A44D-9775-4485CE8D608B}"/>
              </a:ext>
            </a:extLst>
          </p:cNvPr>
          <p:cNvSpPr>
            <a:spLocks noGrp="1"/>
          </p:cNvSpPr>
          <p:nvPr>
            <p:ph type="title"/>
          </p:nvPr>
        </p:nvSpPr>
        <p:spPr>
          <a:xfrm>
            <a:off x="1759287" y="798881"/>
            <a:ext cx="8673427" cy="1048945"/>
          </a:xfrm>
        </p:spPr>
        <p:txBody>
          <a:bodyPr>
            <a:normAutofit/>
          </a:bodyPr>
          <a:lstStyle/>
          <a:p>
            <a:r>
              <a:rPr lang="en-US">
                <a:solidFill>
                  <a:schemeClr val="tx1"/>
                </a:solidFill>
              </a:rPr>
              <a:t>Process Overview</a:t>
            </a:r>
          </a:p>
        </p:txBody>
      </p:sp>
      <p:sp>
        <p:nvSpPr>
          <p:cNvPr id="4" name="Slide Number Placeholder 3">
            <a:extLst>
              <a:ext uri="{FF2B5EF4-FFF2-40B4-BE49-F238E27FC236}">
                <a16:creationId xmlns:a16="http://schemas.microsoft.com/office/drawing/2014/main" id="{28EF7A23-E85C-2B43-B025-760ABDE8B37D}"/>
              </a:ext>
            </a:extLst>
          </p:cNvPr>
          <p:cNvSpPr>
            <a:spLocks noGrp="1"/>
          </p:cNvSpPr>
          <p:nvPr>
            <p:ph type="sldNum" sz="quarter" idx="12"/>
          </p:nvPr>
        </p:nvSpPr>
        <p:spPr>
          <a:xfrm>
            <a:off x="10469880" y="320040"/>
            <a:ext cx="914400" cy="320040"/>
          </a:xfrm>
        </p:spPr>
        <p:txBody>
          <a:bodyPr>
            <a:normAutofit/>
          </a:bodyPr>
          <a:lstStyle/>
          <a:p>
            <a:pPr>
              <a:spcAft>
                <a:spcPts val="600"/>
              </a:spcAft>
            </a:pPr>
            <a:fld id="{39A3FFD1-F917-A046-AFF8-E4129A21151F}" type="slidenum">
              <a:rPr lang="en-US"/>
              <a:pPr>
                <a:spcAft>
                  <a:spcPts val="600"/>
                </a:spcAft>
              </a:pPr>
              <a:t>10</a:t>
            </a:fld>
            <a:endParaRPr lang="en-US"/>
          </a:p>
        </p:txBody>
      </p:sp>
      <p:graphicFrame>
        <p:nvGraphicFramePr>
          <p:cNvPr id="38" name="Content Placeholder 2">
            <a:extLst>
              <a:ext uri="{FF2B5EF4-FFF2-40B4-BE49-F238E27FC236}">
                <a16:creationId xmlns:a16="http://schemas.microsoft.com/office/drawing/2014/main" id="{D358D14A-A2C0-4178-852F-17169E0231CA}"/>
              </a:ext>
            </a:extLst>
          </p:cNvPr>
          <p:cNvGraphicFramePr>
            <a:graphicFrameLocks noGrp="1"/>
          </p:cNvGraphicFramePr>
          <p:nvPr>
            <p:ph idx="1"/>
            <p:extLst>
              <p:ext uri="{D42A27DB-BD31-4B8C-83A1-F6EECF244321}">
                <p14:modId xmlns:p14="http://schemas.microsoft.com/office/powerpoint/2010/main" val="1058003273"/>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853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4" name="Rectangle 33">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02EB7A-89AD-274A-A3C5-3F8EB36BAF9B}"/>
              </a:ext>
            </a:extLst>
          </p:cNvPr>
          <p:cNvSpPr>
            <a:spLocks noGrp="1"/>
          </p:cNvSpPr>
          <p:nvPr>
            <p:ph type="title"/>
          </p:nvPr>
        </p:nvSpPr>
        <p:spPr>
          <a:xfrm>
            <a:off x="2880485" y="841375"/>
            <a:ext cx="6230857" cy="1230570"/>
          </a:xfrm>
        </p:spPr>
        <p:txBody>
          <a:bodyPr anchor="t">
            <a:normAutofit/>
          </a:bodyPr>
          <a:lstStyle/>
          <a:p>
            <a:pPr algn="l"/>
            <a:r>
              <a:rPr lang="en-US" sz="3600" dirty="0">
                <a:solidFill>
                  <a:schemeClr val="accent1"/>
                </a:solidFill>
              </a:rPr>
              <a:t>1. Qualtrics API Token Set-Up</a:t>
            </a:r>
          </a:p>
        </p:txBody>
      </p:sp>
      <p:sp>
        <p:nvSpPr>
          <p:cNvPr id="4" name="Slide Number Placeholder 3">
            <a:extLst>
              <a:ext uri="{FF2B5EF4-FFF2-40B4-BE49-F238E27FC236}">
                <a16:creationId xmlns:a16="http://schemas.microsoft.com/office/drawing/2014/main" id="{F204D2D5-C15C-BF4A-B63C-0FAAD338EE57}"/>
              </a:ext>
            </a:extLst>
          </p:cNvPr>
          <p:cNvSpPr>
            <a:spLocks noGrp="1"/>
          </p:cNvSpPr>
          <p:nvPr>
            <p:ph type="sldNum" sz="quarter" idx="12"/>
          </p:nvPr>
        </p:nvSpPr>
        <p:spPr>
          <a:xfrm>
            <a:off x="10469880" y="320040"/>
            <a:ext cx="914400" cy="320040"/>
          </a:xfrm>
        </p:spPr>
        <p:txBody>
          <a:bodyPr>
            <a:normAutofit/>
          </a:bodyPr>
          <a:lstStyle/>
          <a:p>
            <a:pPr>
              <a:spcAft>
                <a:spcPts val="600"/>
              </a:spcAft>
            </a:pPr>
            <a:fld id="{39A3FFD1-F917-A046-AFF8-E4129A21151F}" type="slidenum">
              <a:rPr lang="en-US">
                <a:solidFill>
                  <a:schemeClr val="tx1">
                    <a:lumMod val="65000"/>
                    <a:lumOff val="35000"/>
                  </a:schemeClr>
                </a:solidFill>
              </a:rPr>
              <a:pPr>
                <a:spcAft>
                  <a:spcPts val="600"/>
                </a:spcAft>
              </a:pPr>
              <a:t>11</a:t>
            </a:fld>
            <a:endParaRPr lang="en-US">
              <a:solidFill>
                <a:schemeClr val="tx1">
                  <a:lumMod val="65000"/>
                  <a:lumOff val="35000"/>
                </a:schemeClr>
              </a:solidFill>
            </a:endParaRPr>
          </a:p>
        </p:txBody>
      </p:sp>
      <p:sp>
        <p:nvSpPr>
          <p:cNvPr id="36" name="Isosceles Triangle 35">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6" name="Picture 5" descr="A screenshot of a cell phone&#10;&#10;Description automatically generated">
            <a:extLst>
              <a:ext uri="{FF2B5EF4-FFF2-40B4-BE49-F238E27FC236}">
                <a16:creationId xmlns:a16="http://schemas.microsoft.com/office/drawing/2014/main" id="{4684D90B-41A9-764F-9E4E-CF6A27F5EDA9}"/>
              </a:ext>
            </a:extLst>
          </p:cNvPr>
          <p:cNvPicPr>
            <a:picLocks noChangeAspect="1"/>
          </p:cNvPicPr>
          <p:nvPr/>
        </p:nvPicPr>
        <p:blipFill>
          <a:blip r:embed="rId3"/>
          <a:stretch>
            <a:fillRect/>
          </a:stretch>
        </p:blipFill>
        <p:spPr>
          <a:xfrm>
            <a:off x="4222942" y="2976156"/>
            <a:ext cx="604451" cy="604451"/>
          </a:xfrm>
          <a:prstGeom prst="rect">
            <a:avLst/>
          </a:prstGeom>
        </p:spPr>
      </p:pic>
      <p:sp>
        <p:nvSpPr>
          <p:cNvPr id="3" name="Content Placeholder 2">
            <a:extLst>
              <a:ext uri="{FF2B5EF4-FFF2-40B4-BE49-F238E27FC236}">
                <a16:creationId xmlns:a16="http://schemas.microsoft.com/office/drawing/2014/main" id="{F4990085-ACE1-D344-AF0B-E82ECA8604A6}"/>
              </a:ext>
            </a:extLst>
          </p:cNvPr>
          <p:cNvSpPr>
            <a:spLocks noGrp="1"/>
          </p:cNvSpPr>
          <p:nvPr>
            <p:ph idx="1"/>
          </p:nvPr>
        </p:nvSpPr>
        <p:spPr>
          <a:xfrm>
            <a:off x="2880487" y="2249046"/>
            <a:ext cx="6123783" cy="3802762"/>
          </a:xfrm>
        </p:spPr>
        <p:txBody>
          <a:bodyPr anchor="t">
            <a:normAutofit/>
          </a:bodyPr>
          <a:lstStyle/>
          <a:p>
            <a:r>
              <a:rPr lang="en-US" sz="2000" dirty="0"/>
              <a:t>Gather your Qualtrics API Token from your account</a:t>
            </a:r>
          </a:p>
          <a:p>
            <a:pPr lvl="1"/>
            <a:r>
              <a:rPr lang="en-US" dirty="0"/>
              <a:t>Press           -&gt; Account Settings -&gt; Qualtrics IDs -&gt; copy the API Token</a:t>
            </a:r>
          </a:p>
          <a:p>
            <a:r>
              <a:rPr lang="en-US" sz="2000" dirty="0"/>
              <a:t>Store API Token in your OS password manager</a:t>
            </a:r>
          </a:p>
          <a:p>
            <a:pPr lvl="1"/>
            <a:r>
              <a:rPr lang="en-US" sz="1800" dirty="0" err="1"/>
              <a:t>KeyChain</a:t>
            </a:r>
            <a:r>
              <a:rPr lang="en-US" sz="1800" dirty="0"/>
              <a:t> on Mac</a:t>
            </a:r>
          </a:p>
          <a:p>
            <a:pPr lvl="1"/>
            <a:r>
              <a:rPr lang="en-US" sz="1800" dirty="0"/>
              <a:t>Recommend labeling it “Qualtrics_API_Key” or similar</a:t>
            </a:r>
          </a:p>
        </p:txBody>
      </p:sp>
    </p:spTree>
    <p:extLst>
      <p:ext uri="{BB962C8B-B14F-4D97-AF65-F5344CB8AC3E}">
        <p14:creationId xmlns:p14="http://schemas.microsoft.com/office/powerpoint/2010/main" val="172269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D20567-32CF-244F-B646-4F93305E1B4E}"/>
              </a:ext>
            </a:extLst>
          </p:cNvPr>
          <p:cNvSpPr>
            <a:spLocks noGrp="1"/>
          </p:cNvSpPr>
          <p:nvPr>
            <p:ph type="sldNum" sz="quarter" idx="12"/>
          </p:nvPr>
        </p:nvSpPr>
        <p:spPr>
          <a:xfrm>
            <a:off x="10469880" y="320040"/>
            <a:ext cx="914400" cy="320040"/>
          </a:xfrm>
        </p:spPr>
        <p:txBody>
          <a:bodyPr>
            <a:normAutofit/>
          </a:bodyPr>
          <a:lstStyle/>
          <a:p>
            <a:pPr>
              <a:spcAft>
                <a:spcPts val="600"/>
              </a:spcAft>
            </a:pPr>
            <a:fld id="{39A3FFD1-F917-A046-AFF8-E4129A21151F}" type="slidenum">
              <a:rPr lang="en-US" smtClean="0"/>
              <a:pPr>
                <a:spcAft>
                  <a:spcPts val="600"/>
                </a:spcAft>
              </a:pPr>
              <a:t>12</a:t>
            </a:fld>
            <a:endParaRPr lang="en-US"/>
          </a:p>
        </p:txBody>
      </p:sp>
      <p:pic>
        <p:nvPicPr>
          <p:cNvPr id="3" name="Screen Recording 2020-09-01 at 9.27.40 AM" descr="Screen Recording 2020-09-01 at 9.27.40 AM">
            <a:hlinkClick r:id="" action="ppaction://media"/>
            <a:extLst>
              <a:ext uri="{FF2B5EF4-FFF2-40B4-BE49-F238E27FC236}">
                <a16:creationId xmlns:a16="http://schemas.microsoft.com/office/drawing/2014/main" id="{4E9C29E4-9FEF-F647-8416-344E542D27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9552" y="643466"/>
            <a:ext cx="9132895" cy="5571067"/>
          </a:xfrm>
          <a:prstGeom prst="rect">
            <a:avLst/>
          </a:prstGeom>
        </p:spPr>
      </p:pic>
    </p:spTree>
    <p:extLst>
      <p:ext uri="{BB962C8B-B14F-4D97-AF65-F5344CB8AC3E}">
        <p14:creationId xmlns:p14="http://schemas.microsoft.com/office/powerpoint/2010/main" val="155022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4" name="Rectangle 33">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FC21E5-7F47-E24C-8080-7975D6626EAB}"/>
              </a:ext>
            </a:extLst>
          </p:cNvPr>
          <p:cNvSpPr>
            <a:spLocks noGrp="1"/>
          </p:cNvSpPr>
          <p:nvPr>
            <p:ph type="title"/>
          </p:nvPr>
        </p:nvSpPr>
        <p:spPr>
          <a:xfrm>
            <a:off x="2880485" y="841375"/>
            <a:ext cx="6230857" cy="1230570"/>
          </a:xfrm>
        </p:spPr>
        <p:txBody>
          <a:bodyPr anchor="t">
            <a:normAutofit/>
          </a:bodyPr>
          <a:lstStyle/>
          <a:p>
            <a:pPr algn="l"/>
            <a:r>
              <a:rPr lang="en-US" sz="3600" dirty="0">
                <a:solidFill>
                  <a:schemeClr val="accent1"/>
                </a:solidFill>
              </a:rPr>
              <a:t>2. GET Data from Qualtrics</a:t>
            </a:r>
          </a:p>
        </p:txBody>
      </p:sp>
      <p:sp>
        <p:nvSpPr>
          <p:cNvPr id="4" name="Slide Number Placeholder 3">
            <a:extLst>
              <a:ext uri="{FF2B5EF4-FFF2-40B4-BE49-F238E27FC236}">
                <a16:creationId xmlns:a16="http://schemas.microsoft.com/office/drawing/2014/main" id="{67880B00-4246-D54B-BDD5-74894D39CBCB}"/>
              </a:ext>
            </a:extLst>
          </p:cNvPr>
          <p:cNvSpPr>
            <a:spLocks noGrp="1"/>
          </p:cNvSpPr>
          <p:nvPr>
            <p:ph type="sldNum" sz="quarter" idx="12"/>
          </p:nvPr>
        </p:nvSpPr>
        <p:spPr>
          <a:xfrm>
            <a:off x="10469880" y="320040"/>
            <a:ext cx="914400" cy="320040"/>
          </a:xfrm>
        </p:spPr>
        <p:txBody>
          <a:bodyPr>
            <a:normAutofit/>
          </a:bodyPr>
          <a:lstStyle/>
          <a:p>
            <a:pPr>
              <a:spcAft>
                <a:spcPts val="600"/>
              </a:spcAft>
            </a:pPr>
            <a:fld id="{39A3FFD1-F917-A046-AFF8-E4129A21151F}" type="slidenum">
              <a:rPr lang="en-US">
                <a:solidFill>
                  <a:schemeClr val="tx1">
                    <a:lumMod val="65000"/>
                    <a:lumOff val="35000"/>
                  </a:schemeClr>
                </a:solidFill>
              </a:rPr>
              <a:pPr>
                <a:spcAft>
                  <a:spcPts val="600"/>
                </a:spcAft>
              </a:pPr>
              <a:t>13</a:t>
            </a:fld>
            <a:endParaRPr lang="en-US">
              <a:solidFill>
                <a:schemeClr val="tx1">
                  <a:lumMod val="65000"/>
                  <a:lumOff val="35000"/>
                </a:schemeClr>
              </a:solidFill>
            </a:endParaRPr>
          </a:p>
        </p:txBody>
      </p:sp>
      <p:sp>
        <p:nvSpPr>
          <p:cNvPr id="36" name="Isosceles Triangle 35">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FEF0779B-E3E7-6146-98C4-2B263827B3CD}"/>
              </a:ext>
            </a:extLst>
          </p:cNvPr>
          <p:cNvSpPr>
            <a:spLocks noGrp="1"/>
          </p:cNvSpPr>
          <p:nvPr>
            <p:ph idx="1"/>
          </p:nvPr>
        </p:nvSpPr>
        <p:spPr>
          <a:xfrm>
            <a:off x="2880487" y="2249046"/>
            <a:ext cx="6684201" cy="3802762"/>
          </a:xfrm>
        </p:spPr>
        <p:txBody>
          <a:bodyPr anchor="t">
            <a:normAutofit fontScale="92500"/>
          </a:bodyPr>
          <a:lstStyle/>
          <a:p>
            <a:r>
              <a:rPr lang="en-US" sz="2000" dirty="0"/>
              <a:t>Establish access credentials in your R script</a:t>
            </a:r>
          </a:p>
          <a:p>
            <a:pPr lvl="1"/>
            <a:r>
              <a:rPr lang="en-US" dirty="0"/>
              <a:t>qualtRics::qualtrics_api_credentials(</a:t>
            </a:r>
            <a:r>
              <a:rPr lang="en-US" dirty="0" err="1">
                <a:highlight>
                  <a:srgbClr val="FFFF00"/>
                </a:highlight>
              </a:rPr>
              <a:t>api_key</a:t>
            </a:r>
            <a:r>
              <a:rPr lang="en-US" dirty="0">
                <a:highlight>
                  <a:srgbClr val="FFFF00"/>
                </a:highlight>
              </a:rPr>
              <a:t> =    keyringr::decrypt_kc_pw("Qualtrics_API_Key")</a:t>
            </a:r>
            <a:r>
              <a:rPr lang="en-US" dirty="0"/>
              <a:t>,                       </a:t>
            </a:r>
            <a:r>
              <a:rPr lang="en-US" dirty="0" err="1">
                <a:highlight>
                  <a:srgbClr val="00FFFF"/>
                </a:highlight>
              </a:rPr>
              <a:t>base_url</a:t>
            </a:r>
            <a:r>
              <a:rPr lang="en-US" dirty="0">
                <a:highlight>
                  <a:srgbClr val="00FFFF"/>
                </a:highlight>
              </a:rPr>
              <a:t> = "ucsf.co1.qualtrics.com"</a:t>
            </a:r>
            <a:r>
              <a:rPr lang="en-US" dirty="0"/>
              <a:t>)</a:t>
            </a:r>
          </a:p>
          <a:p>
            <a:pPr lvl="1"/>
            <a:r>
              <a:rPr lang="en-US" dirty="0"/>
              <a:t>Will be prompted to allow access to </a:t>
            </a:r>
            <a:r>
              <a:rPr lang="en-US" dirty="0" err="1"/>
              <a:t>KeyChain</a:t>
            </a:r>
            <a:r>
              <a:rPr lang="en-US" dirty="0"/>
              <a:t>; enter your computer password</a:t>
            </a:r>
          </a:p>
          <a:p>
            <a:r>
              <a:rPr lang="en-US" sz="2000" dirty="0"/>
              <a:t>Access complete list of your surveys and IDs</a:t>
            </a:r>
          </a:p>
          <a:p>
            <a:pPr lvl="1"/>
            <a:r>
              <a:rPr lang="en-US" sz="1800" dirty="0" err="1"/>
              <a:t>qualtrRics</a:t>
            </a:r>
            <a:r>
              <a:rPr lang="en-US" sz="1800" dirty="0"/>
              <a:t>::all_surveys() %&gt;% View()</a:t>
            </a:r>
          </a:p>
          <a:p>
            <a:r>
              <a:rPr lang="en-US" sz="2000" dirty="0"/>
              <a:t>Query surveys for their data by ID</a:t>
            </a:r>
          </a:p>
          <a:p>
            <a:pPr lvl="1"/>
            <a:r>
              <a:rPr lang="en-US" sz="1800" dirty="0"/>
              <a:t>qualtRics::</a:t>
            </a:r>
            <a:r>
              <a:rPr lang="en-US" sz="1800" dirty="0" err="1"/>
              <a:t>fetch_survey</a:t>
            </a:r>
            <a:r>
              <a:rPr lang="en-US" sz="1800" dirty="0"/>
              <a:t>(</a:t>
            </a:r>
            <a:r>
              <a:rPr lang="en-US" sz="1800" dirty="0" err="1"/>
              <a:t>surveyID</a:t>
            </a:r>
            <a:r>
              <a:rPr lang="en-US" sz="1800" dirty="0"/>
              <a:t> = “”, force_request = T)</a:t>
            </a:r>
          </a:p>
        </p:txBody>
      </p:sp>
    </p:spTree>
    <p:extLst>
      <p:ext uri="{BB962C8B-B14F-4D97-AF65-F5344CB8AC3E}">
        <p14:creationId xmlns:p14="http://schemas.microsoft.com/office/powerpoint/2010/main" val="105506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3FA220-BAB6-B548-9C62-A9096D998FCE}"/>
              </a:ext>
            </a:extLst>
          </p:cNvPr>
          <p:cNvSpPr>
            <a:spLocks noGrp="1"/>
          </p:cNvSpPr>
          <p:nvPr>
            <p:ph type="sldNum" sz="quarter" idx="12"/>
          </p:nvPr>
        </p:nvSpPr>
        <p:spPr>
          <a:xfrm>
            <a:off x="10469880" y="320040"/>
            <a:ext cx="914400" cy="320040"/>
          </a:xfrm>
        </p:spPr>
        <p:txBody>
          <a:bodyPr>
            <a:normAutofit/>
          </a:bodyPr>
          <a:lstStyle/>
          <a:p>
            <a:pPr>
              <a:spcAft>
                <a:spcPts val="600"/>
              </a:spcAft>
            </a:pPr>
            <a:fld id="{39A3FFD1-F917-A046-AFF8-E4129A21151F}" type="slidenum">
              <a:rPr lang="en-US" smtClean="0"/>
              <a:pPr>
                <a:spcAft>
                  <a:spcPts val="600"/>
                </a:spcAft>
              </a:pPr>
              <a:t>14</a:t>
            </a:fld>
            <a:endParaRPr lang="en-US"/>
          </a:p>
        </p:txBody>
      </p:sp>
      <p:pic>
        <p:nvPicPr>
          <p:cNvPr id="3" name="Screen Recording 2020-09-01 at 9.37.33 AM" descr="Screen Recording 2020-09-01 at 9.37.33 AM">
            <a:hlinkClick r:id="" action="ppaction://media"/>
            <a:extLst>
              <a:ext uri="{FF2B5EF4-FFF2-40B4-BE49-F238E27FC236}">
                <a16:creationId xmlns:a16="http://schemas.microsoft.com/office/drawing/2014/main" id="{3FECB269-07C2-C348-AD5A-69972152000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69283" y="643466"/>
            <a:ext cx="8253433" cy="5571067"/>
          </a:xfrm>
          <a:prstGeom prst="rect">
            <a:avLst/>
          </a:prstGeom>
        </p:spPr>
      </p:pic>
    </p:spTree>
    <p:extLst>
      <p:ext uri="{BB962C8B-B14F-4D97-AF65-F5344CB8AC3E}">
        <p14:creationId xmlns:p14="http://schemas.microsoft.com/office/powerpoint/2010/main" val="342811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44FE8-12BE-BD4A-834E-73BF47B41241}"/>
              </a:ext>
            </a:extLst>
          </p:cNvPr>
          <p:cNvSpPr>
            <a:spLocks noGrp="1"/>
          </p:cNvSpPr>
          <p:nvPr>
            <p:ph type="title"/>
          </p:nvPr>
        </p:nvSpPr>
        <p:spPr/>
        <p:txBody>
          <a:bodyPr/>
          <a:lstStyle/>
          <a:p>
            <a:r>
              <a:rPr lang="en-US" dirty="0"/>
              <a:t>Choice Text vs. Numeric</a:t>
            </a:r>
          </a:p>
        </p:txBody>
      </p:sp>
      <p:pic>
        <p:nvPicPr>
          <p:cNvPr id="7" name="Content Placeholder 6" descr="A screenshot of a cell phone&#10;&#10;Description automatically generated">
            <a:extLst>
              <a:ext uri="{FF2B5EF4-FFF2-40B4-BE49-F238E27FC236}">
                <a16:creationId xmlns:a16="http://schemas.microsoft.com/office/drawing/2014/main" id="{47DF42C0-5A8B-A44D-A223-5F06866C98A9}"/>
              </a:ext>
            </a:extLst>
          </p:cNvPr>
          <p:cNvPicPr>
            <a:picLocks noGrp="1" noChangeAspect="1"/>
          </p:cNvPicPr>
          <p:nvPr>
            <p:ph sz="half" idx="1"/>
          </p:nvPr>
        </p:nvPicPr>
        <p:blipFill>
          <a:blip r:embed="rId3"/>
          <a:stretch>
            <a:fillRect/>
          </a:stretch>
        </p:blipFill>
        <p:spPr>
          <a:xfrm>
            <a:off x="4708946" y="1300797"/>
            <a:ext cx="7259534" cy="4256405"/>
          </a:xfrm>
        </p:spPr>
      </p:pic>
      <p:sp>
        <p:nvSpPr>
          <p:cNvPr id="5" name="Slide Number Placeholder 4">
            <a:extLst>
              <a:ext uri="{FF2B5EF4-FFF2-40B4-BE49-F238E27FC236}">
                <a16:creationId xmlns:a16="http://schemas.microsoft.com/office/drawing/2014/main" id="{C9F7FC75-E737-3B49-A813-E4EE081B6DB4}"/>
              </a:ext>
            </a:extLst>
          </p:cNvPr>
          <p:cNvSpPr>
            <a:spLocks noGrp="1"/>
          </p:cNvSpPr>
          <p:nvPr>
            <p:ph type="sldNum" sz="quarter" idx="12"/>
          </p:nvPr>
        </p:nvSpPr>
        <p:spPr/>
        <p:txBody>
          <a:bodyPr/>
          <a:lstStyle/>
          <a:p>
            <a:fld id="{39A3FFD1-F917-A046-AFF8-E4129A21151F}" type="slidenum">
              <a:rPr lang="en-US" smtClean="0"/>
              <a:t>15</a:t>
            </a:fld>
            <a:endParaRPr lang="en-US"/>
          </a:p>
        </p:txBody>
      </p:sp>
      <p:sp>
        <p:nvSpPr>
          <p:cNvPr id="8" name="Rectangle 7">
            <a:extLst>
              <a:ext uri="{FF2B5EF4-FFF2-40B4-BE49-F238E27FC236}">
                <a16:creationId xmlns:a16="http://schemas.microsoft.com/office/drawing/2014/main" id="{F7047C42-4796-6041-BBF8-2955655B11C9}"/>
              </a:ext>
            </a:extLst>
          </p:cNvPr>
          <p:cNvSpPr/>
          <p:nvPr/>
        </p:nvSpPr>
        <p:spPr>
          <a:xfrm>
            <a:off x="6847840" y="4084320"/>
            <a:ext cx="1584960" cy="725414"/>
          </a:xfrm>
          <a:prstGeom prst="rect">
            <a:avLst/>
          </a:prstGeom>
          <a:solidFill>
            <a:srgbClr val="B1D5E7">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74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73745-D5D1-F241-A740-93921FFA6029}"/>
              </a:ext>
            </a:extLst>
          </p:cNvPr>
          <p:cNvSpPr>
            <a:spLocks noGrp="1"/>
          </p:cNvSpPr>
          <p:nvPr>
            <p:ph type="title"/>
          </p:nvPr>
        </p:nvSpPr>
        <p:spPr>
          <a:noFill/>
        </p:spPr>
        <p:txBody>
          <a:bodyPr/>
          <a:lstStyle/>
          <a:p>
            <a:r>
              <a:rPr lang="en-US" dirty="0"/>
              <a:t>Choice Text vs. Numeric</a:t>
            </a:r>
          </a:p>
        </p:txBody>
      </p:sp>
      <p:pic>
        <p:nvPicPr>
          <p:cNvPr id="7" name="Content Placeholder 6">
            <a:extLst>
              <a:ext uri="{FF2B5EF4-FFF2-40B4-BE49-F238E27FC236}">
                <a16:creationId xmlns:a16="http://schemas.microsoft.com/office/drawing/2014/main" id="{A58BDDC5-1E6C-AD4E-88D9-D53685EB6EFE}"/>
              </a:ext>
            </a:extLst>
          </p:cNvPr>
          <p:cNvPicPr>
            <a:picLocks noGrp="1" noChangeAspect="1"/>
          </p:cNvPicPr>
          <p:nvPr>
            <p:ph sz="half" idx="1"/>
          </p:nvPr>
        </p:nvPicPr>
        <p:blipFill>
          <a:blip r:embed="rId3"/>
          <a:stretch>
            <a:fillRect/>
          </a:stretch>
        </p:blipFill>
        <p:spPr>
          <a:xfrm>
            <a:off x="5033960" y="3802486"/>
            <a:ext cx="6269038" cy="1153392"/>
          </a:xfrm>
        </p:spPr>
      </p:pic>
      <p:pic>
        <p:nvPicPr>
          <p:cNvPr id="9" name="Content Placeholder 8">
            <a:extLst>
              <a:ext uri="{FF2B5EF4-FFF2-40B4-BE49-F238E27FC236}">
                <a16:creationId xmlns:a16="http://schemas.microsoft.com/office/drawing/2014/main" id="{D77FF416-01DA-4641-A5E0-8E672E7A558F}"/>
              </a:ext>
            </a:extLst>
          </p:cNvPr>
          <p:cNvPicPr>
            <a:picLocks noGrp="1" noChangeAspect="1"/>
          </p:cNvPicPr>
          <p:nvPr>
            <p:ph sz="half" idx="2"/>
          </p:nvPr>
        </p:nvPicPr>
        <p:blipFill>
          <a:blip r:embed="rId4"/>
          <a:stretch>
            <a:fillRect/>
          </a:stretch>
        </p:blipFill>
        <p:spPr>
          <a:xfrm>
            <a:off x="5033962" y="1726273"/>
            <a:ext cx="6272213" cy="613396"/>
          </a:xfrm>
        </p:spPr>
      </p:pic>
      <p:sp>
        <p:nvSpPr>
          <p:cNvPr id="5" name="Slide Number Placeholder 4">
            <a:extLst>
              <a:ext uri="{FF2B5EF4-FFF2-40B4-BE49-F238E27FC236}">
                <a16:creationId xmlns:a16="http://schemas.microsoft.com/office/drawing/2014/main" id="{E3234F87-B766-4447-B21E-62B9544E4D51}"/>
              </a:ext>
            </a:extLst>
          </p:cNvPr>
          <p:cNvSpPr>
            <a:spLocks noGrp="1"/>
          </p:cNvSpPr>
          <p:nvPr>
            <p:ph type="sldNum" sz="quarter" idx="12"/>
          </p:nvPr>
        </p:nvSpPr>
        <p:spPr/>
        <p:txBody>
          <a:bodyPr/>
          <a:lstStyle/>
          <a:p>
            <a:fld id="{39A3FFD1-F917-A046-AFF8-E4129A21151F}" type="slidenum">
              <a:rPr lang="en-US" smtClean="0"/>
              <a:t>16</a:t>
            </a:fld>
            <a:endParaRPr lang="en-US"/>
          </a:p>
        </p:txBody>
      </p:sp>
      <p:sp>
        <p:nvSpPr>
          <p:cNvPr id="10" name="TextBox 9">
            <a:extLst>
              <a:ext uri="{FF2B5EF4-FFF2-40B4-BE49-F238E27FC236}">
                <a16:creationId xmlns:a16="http://schemas.microsoft.com/office/drawing/2014/main" id="{08AD5060-6416-624A-BF65-B45BEE044260}"/>
              </a:ext>
            </a:extLst>
          </p:cNvPr>
          <p:cNvSpPr txBox="1"/>
          <p:nvPr/>
        </p:nvSpPr>
        <p:spPr>
          <a:xfrm>
            <a:off x="7055291" y="1167697"/>
            <a:ext cx="2226379" cy="369332"/>
          </a:xfrm>
          <a:prstGeom prst="rect">
            <a:avLst/>
          </a:prstGeom>
          <a:noFill/>
        </p:spPr>
        <p:txBody>
          <a:bodyPr wrap="none" rtlCol="0">
            <a:spAutoFit/>
          </a:bodyPr>
          <a:lstStyle/>
          <a:p>
            <a:r>
              <a:rPr lang="en-US" dirty="0"/>
              <a:t>Choice Text Output</a:t>
            </a:r>
          </a:p>
        </p:txBody>
      </p:sp>
      <p:sp>
        <p:nvSpPr>
          <p:cNvPr id="11" name="TextBox 10">
            <a:extLst>
              <a:ext uri="{FF2B5EF4-FFF2-40B4-BE49-F238E27FC236}">
                <a16:creationId xmlns:a16="http://schemas.microsoft.com/office/drawing/2014/main" id="{0EBC8C6D-DBA1-E141-BA9C-E9B23042CD4B}"/>
              </a:ext>
            </a:extLst>
          </p:cNvPr>
          <p:cNvSpPr txBox="1"/>
          <p:nvPr/>
        </p:nvSpPr>
        <p:spPr>
          <a:xfrm>
            <a:off x="7225048" y="3425862"/>
            <a:ext cx="1886863" cy="369332"/>
          </a:xfrm>
          <a:prstGeom prst="rect">
            <a:avLst/>
          </a:prstGeom>
          <a:noFill/>
        </p:spPr>
        <p:txBody>
          <a:bodyPr wrap="none" rtlCol="0">
            <a:spAutoFit/>
          </a:bodyPr>
          <a:lstStyle/>
          <a:p>
            <a:r>
              <a:rPr lang="en-US" dirty="0"/>
              <a:t>Numeric Output</a:t>
            </a:r>
          </a:p>
        </p:txBody>
      </p:sp>
      <p:sp>
        <p:nvSpPr>
          <p:cNvPr id="12" name="Rectangle 11">
            <a:extLst>
              <a:ext uri="{FF2B5EF4-FFF2-40B4-BE49-F238E27FC236}">
                <a16:creationId xmlns:a16="http://schemas.microsoft.com/office/drawing/2014/main" id="{544F558B-C40E-FD4F-AF23-DF0DC13C32F7}"/>
              </a:ext>
            </a:extLst>
          </p:cNvPr>
          <p:cNvSpPr/>
          <p:nvPr/>
        </p:nvSpPr>
        <p:spPr>
          <a:xfrm>
            <a:off x="6380480" y="4379182"/>
            <a:ext cx="3190240" cy="576696"/>
          </a:xfrm>
          <a:prstGeom prst="rect">
            <a:avLst/>
          </a:prstGeom>
          <a:solidFill>
            <a:srgbClr val="B1D5E7">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699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4" name="Rectangle 33">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B3C3E-5FC7-7D4A-9455-EDF3E66379CB}"/>
              </a:ext>
            </a:extLst>
          </p:cNvPr>
          <p:cNvSpPr>
            <a:spLocks noGrp="1"/>
          </p:cNvSpPr>
          <p:nvPr>
            <p:ph type="title"/>
          </p:nvPr>
        </p:nvSpPr>
        <p:spPr>
          <a:xfrm>
            <a:off x="2880485" y="841375"/>
            <a:ext cx="6230857" cy="1230570"/>
          </a:xfrm>
        </p:spPr>
        <p:txBody>
          <a:bodyPr anchor="t">
            <a:normAutofit fontScale="90000"/>
          </a:bodyPr>
          <a:lstStyle/>
          <a:p>
            <a:r>
              <a:rPr lang="en-US" sz="3600" dirty="0">
                <a:solidFill>
                  <a:schemeClr val="accent1"/>
                </a:solidFill>
              </a:rPr>
              <a:t>3. Clean and Upload: </a:t>
            </a:r>
            <a:r>
              <a:rPr lang="en-US" sz="3600" u="sng" dirty="0">
                <a:solidFill>
                  <a:schemeClr val="accent1"/>
                </a:solidFill>
              </a:rPr>
              <a:t>Existing Import Definitions</a:t>
            </a:r>
          </a:p>
        </p:txBody>
      </p:sp>
      <p:sp>
        <p:nvSpPr>
          <p:cNvPr id="4" name="Slide Number Placeholder 3">
            <a:extLst>
              <a:ext uri="{FF2B5EF4-FFF2-40B4-BE49-F238E27FC236}">
                <a16:creationId xmlns:a16="http://schemas.microsoft.com/office/drawing/2014/main" id="{25BACA00-9693-9042-91A5-565C2BC64F51}"/>
              </a:ext>
            </a:extLst>
          </p:cNvPr>
          <p:cNvSpPr>
            <a:spLocks noGrp="1"/>
          </p:cNvSpPr>
          <p:nvPr>
            <p:ph type="sldNum" sz="quarter" idx="12"/>
          </p:nvPr>
        </p:nvSpPr>
        <p:spPr>
          <a:xfrm>
            <a:off x="10469880" y="320040"/>
            <a:ext cx="914400" cy="320040"/>
          </a:xfrm>
        </p:spPr>
        <p:txBody>
          <a:bodyPr>
            <a:normAutofit/>
          </a:bodyPr>
          <a:lstStyle/>
          <a:p>
            <a:pPr>
              <a:spcAft>
                <a:spcPts val="600"/>
              </a:spcAft>
            </a:pPr>
            <a:fld id="{39A3FFD1-F917-A046-AFF8-E4129A21151F}" type="slidenum">
              <a:rPr lang="en-US">
                <a:solidFill>
                  <a:schemeClr val="tx1">
                    <a:lumMod val="65000"/>
                    <a:lumOff val="35000"/>
                  </a:schemeClr>
                </a:solidFill>
              </a:rPr>
              <a:pPr>
                <a:spcAft>
                  <a:spcPts val="600"/>
                </a:spcAft>
              </a:pPr>
              <a:t>17</a:t>
            </a:fld>
            <a:endParaRPr lang="en-US">
              <a:solidFill>
                <a:schemeClr val="tx1">
                  <a:lumMod val="65000"/>
                  <a:lumOff val="35000"/>
                </a:schemeClr>
              </a:solidFill>
            </a:endParaRPr>
          </a:p>
        </p:txBody>
      </p:sp>
      <p:sp>
        <p:nvSpPr>
          <p:cNvPr id="36" name="Isosceles Triangle 35">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576776C8-8550-7140-9CBB-4A7F95A35B43}"/>
              </a:ext>
            </a:extLst>
          </p:cNvPr>
          <p:cNvSpPr>
            <a:spLocks noGrp="1"/>
          </p:cNvSpPr>
          <p:nvPr>
            <p:ph idx="1"/>
          </p:nvPr>
        </p:nvSpPr>
        <p:spPr>
          <a:xfrm>
            <a:off x="2880487" y="2249046"/>
            <a:ext cx="6123783" cy="3802762"/>
          </a:xfrm>
        </p:spPr>
        <p:txBody>
          <a:bodyPr anchor="t">
            <a:normAutofit/>
          </a:bodyPr>
          <a:lstStyle/>
          <a:p>
            <a:r>
              <a:rPr lang="en-US" sz="2000" dirty="0"/>
              <a:t>Add “SKIP:” to column names where needed</a:t>
            </a:r>
          </a:p>
          <a:p>
            <a:pPr lvl="1"/>
            <a:r>
              <a:rPr lang="en-US" sz="1800" dirty="0" err="1"/>
              <a:t>dplyr</a:t>
            </a:r>
            <a:r>
              <a:rPr lang="en-US" sz="1800" dirty="0"/>
              <a:t>::</a:t>
            </a:r>
            <a:r>
              <a:rPr lang="en-US" sz="1800" dirty="0" err="1"/>
              <a:t>rename_at</a:t>
            </a:r>
            <a:r>
              <a:rPr lang="en-US" sz="1800" dirty="0"/>
              <a:t>(vars(…), ~paste0(“SKIP:”,.))</a:t>
            </a:r>
          </a:p>
          <a:p>
            <a:r>
              <a:rPr lang="en-US" sz="2000" dirty="0"/>
              <a:t>Perform other data cleaning as needed</a:t>
            </a:r>
          </a:p>
          <a:p>
            <a:r>
              <a:rPr lang="en-US" sz="2000" dirty="0"/>
              <a:t>Turn file into a .CSV, and upload through LAVA</a:t>
            </a:r>
          </a:p>
          <a:p>
            <a:pPr lvl="1"/>
            <a:r>
              <a:rPr lang="en-US" sz="1800" dirty="0" err="1"/>
              <a:t>readr</a:t>
            </a:r>
            <a:r>
              <a:rPr lang="en-US" sz="1800" dirty="0"/>
              <a:t>::</a:t>
            </a:r>
            <a:r>
              <a:rPr lang="en-US" sz="1800" dirty="0" err="1"/>
              <a:t>write_csv</a:t>
            </a:r>
            <a:r>
              <a:rPr lang="en-US" sz="1800" dirty="0"/>
              <a:t>(path = “”, </a:t>
            </a:r>
            <a:r>
              <a:rPr lang="en-US" sz="1800" dirty="0" err="1"/>
              <a:t>na</a:t>
            </a:r>
            <a:r>
              <a:rPr lang="en-US" sz="1800" dirty="0"/>
              <a:t> =“”)</a:t>
            </a:r>
          </a:p>
          <a:p>
            <a:pPr lvl="2"/>
            <a:r>
              <a:rPr lang="en-US" sz="1600" dirty="0"/>
              <a:t>For short-use files like this, I usually set </a:t>
            </a:r>
            <a:r>
              <a:rPr lang="en-US" sz="1600" i="1" dirty="0"/>
              <a:t>path</a:t>
            </a:r>
            <a:r>
              <a:rPr lang="en-US" sz="1600" dirty="0"/>
              <a:t> to “~/Desktop/</a:t>
            </a:r>
            <a:r>
              <a:rPr lang="en-US" sz="1600" dirty="0" err="1"/>
              <a:t>file_name.csv</a:t>
            </a:r>
            <a:r>
              <a:rPr lang="en-US" sz="1600" dirty="0"/>
              <a:t>”</a:t>
            </a:r>
          </a:p>
        </p:txBody>
      </p:sp>
      <p:sp>
        <p:nvSpPr>
          <p:cNvPr id="5" name="Rectangle 4">
            <a:extLst>
              <a:ext uri="{FF2B5EF4-FFF2-40B4-BE49-F238E27FC236}">
                <a16:creationId xmlns:a16="http://schemas.microsoft.com/office/drawing/2014/main" id="{4E9BC2BD-6A24-8540-BD00-766584403935}"/>
              </a:ext>
            </a:extLst>
          </p:cNvPr>
          <p:cNvSpPr/>
          <p:nvPr/>
        </p:nvSpPr>
        <p:spPr>
          <a:xfrm>
            <a:off x="5444740" y="2661920"/>
            <a:ext cx="976380" cy="546418"/>
          </a:xfrm>
          <a:prstGeom prst="rect">
            <a:avLst/>
          </a:prstGeom>
          <a:solidFill>
            <a:schemeClr val="accent6">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94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4" name="Rectangle 33">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27899B-70F6-4F41-AF1A-04FD4C174A41}"/>
              </a:ext>
            </a:extLst>
          </p:cNvPr>
          <p:cNvSpPr>
            <a:spLocks noGrp="1"/>
          </p:cNvSpPr>
          <p:nvPr>
            <p:ph type="title"/>
          </p:nvPr>
        </p:nvSpPr>
        <p:spPr>
          <a:xfrm>
            <a:off x="2880485" y="841375"/>
            <a:ext cx="6230857" cy="1230570"/>
          </a:xfrm>
        </p:spPr>
        <p:txBody>
          <a:bodyPr anchor="t">
            <a:normAutofit fontScale="90000"/>
          </a:bodyPr>
          <a:lstStyle/>
          <a:p>
            <a:r>
              <a:rPr lang="en-US" sz="3600" dirty="0">
                <a:solidFill>
                  <a:schemeClr val="accent1"/>
                </a:solidFill>
              </a:rPr>
              <a:t>3. Clean and Upload: </a:t>
            </a:r>
            <a:r>
              <a:rPr lang="en-US" sz="3600" u="sng" dirty="0">
                <a:solidFill>
                  <a:schemeClr val="accent1"/>
                </a:solidFill>
              </a:rPr>
              <a:t>Create a New Import Definition</a:t>
            </a:r>
          </a:p>
        </p:txBody>
      </p:sp>
      <p:sp>
        <p:nvSpPr>
          <p:cNvPr id="4" name="Slide Number Placeholder 3">
            <a:extLst>
              <a:ext uri="{FF2B5EF4-FFF2-40B4-BE49-F238E27FC236}">
                <a16:creationId xmlns:a16="http://schemas.microsoft.com/office/drawing/2014/main" id="{87F950CB-800D-0748-AE64-25022765B3BC}"/>
              </a:ext>
            </a:extLst>
          </p:cNvPr>
          <p:cNvSpPr>
            <a:spLocks noGrp="1"/>
          </p:cNvSpPr>
          <p:nvPr>
            <p:ph type="sldNum" sz="quarter" idx="12"/>
          </p:nvPr>
        </p:nvSpPr>
        <p:spPr>
          <a:xfrm>
            <a:off x="10469880" y="320040"/>
            <a:ext cx="914400" cy="320040"/>
          </a:xfrm>
        </p:spPr>
        <p:txBody>
          <a:bodyPr>
            <a:normAutofit/>
          </a:bodyPr>
          <a:lstStyle/>
          <a:p>
            <a:pPr>
              <a:spcAft>
                <a:spcPts val="600"/>
              </a:spcAft>
            </a:pPr>
            <a:fld id="{39A3FFD1-F917-A046-AFF8-E4129A21151F}" type="slidenum">
              <a:rPr lang="en-US">
                <a:solidFill>
                  <a:schemeClr val="tx1">
                    <a:lumMod val="65000"/>
                    <a:lumOff val="35000"/>
                  </a:schemeClr>
                </a:solidFill>
              </a:rPr>
              <a:pPr>
                <a:spcAft>
                  <a:spcPts val="600"/>
                </a:spcAft>
              </a:pPr>
              <a:t>18</a:t>
            </a:fld>
            <a:endParaRPr lang="en-US">
              <a:solidFill>
                <a:schemeClr val="tx1">
                  <a:lumMod val="65000"/>
                  <a:lumOff val="35000"/>
                </a:schemeClr>
              </a:solidFill>
            </a:endParaRPr>
          </a:p>
        </p:txBody>
      </p:sp>
      <p:sp>
        <p:nvSpPr>
          <p:cNvPr id="36" name="Isosceles Triangle 35">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8D1E7CB9-2407-9B49-8EDC-B9726BD836AA}"/>
              </a:ext>
            </a:extLst>
          </p:cNvPr>
          <p:cNvSpPr>
            <a:spLocks noGrp="1"/>
          </p:cNvSpPr>
          <p:nvPr>
            <p:ph idx="1"/>
          </p:nvPr>
        </p:nvSpPr>
        <p:spPr>
          <a:xfrm>
            <a:off x="2880487" y="2249046"/>
            <a:ext cx="6123783" cy="3802762"/>
          </a:xfrm>
        </p:spPr>
        <p:txBody>
          <a:bodyPr anchor="t">
            <a:normAutofit/>
          </a:bodyPr>
          <a:lstStyle/>
          <a:p>
            <a:r>
              <a:rPr lang="en-US" sz="2000" dirty="0"/>
              <a:t>Work with MAC Tech Team to create a new import definition</a:t>
            </a:r>
          </a:p>
          <a:p>
            <a:r>
              <a:rPr lang="en-US" sz="2000" dirty="0"/>
              <a:t>Recommendation: drop columns not uploaded to LAVA rather than using “SKIP:” feature</a:t>
            </a:r>
          </a:p>
          <a:p>
            <a:pPr lvl="1"/>
            <a:r>
              <a:rPr lang="en-US" sz="1800" dirty="0"/>
              <a:t>Use </a:t>
            </a:r>
            <a:r>
              <a:rPr lang="en-US" sz="1800" dirty="0" err="1"/>
              <a:t>dplyr</a:t>
            </a:r>
            <a:r>
              <a:rPr lang="en-US" sz="1800" dirty="0"/>
              <a:t>::select() to select only the columns you want to upload</a:t>
            </a:r>
          </a:p>
          <a:p>
            <a:r>
              <a:rPr lang="en-US" sz="2000" dirty="0"/>
              <a:t>Return steps from previous slide</a:t>
            </a:r>
          </a:p>
        </p:txBody>
      </p:sp>
    </p:spTree>
    <p:extLst>
      <p:ext uri="{BB962C8B-B14F-4D97-AF65-F5344CB8AC3E}">
        <p14:creationId xmlns:p14="http://schemas.microsoft.com/office/powerpoint/2010/main" val="23577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D0583D-848D-9445-99AE-955BC604C095}"/>
              </a:ext>
            </a:extLst>
          </p:cNvPr>
          <p:cNvSpPr>
            <a:spLocks noGrp="1"/>
          </p:cNvSpPr>
          <p:nvPr>
            <p:ph type="sldNum" sz="quarter" idx="12"/>
          </p:nvPr>
        </p:nvSpPr>
        <p:spPr>
          <a:xfrm>
            <a:off x="10469880" y="320040"/>
            <a:ext cx="914400" cy="320040"/>
          </a:xfrm>
        </p:spPr>
        <p:txBody>
          <a:bodyPr>
            <a:normAutofit/>
          </a:bodyPr>
          <a:lstStyle/>
          <a:p>
            <a:pPr>
              <a:spcAft>
                <a:spcPts val="600"/>
              </a:spcAft>
            </a:pPr>
            <a:fld id="{39A3FFD1-F917-A046-AFF8-E4129A21151F}" type="slidenum">
              <a:rPr lang="en-US" smtClean="0"/>
              <a:pPr>
                <a:spcAft>
                  <a:spcPts val="600"/>
                </a:spcAft>
              </a:pPr>
              <a:t>19</a:t>
            </a:fld>
            <a:endParaRPr lang="en-US"/>
          </a:p>
        </p:txBody>
      </p:sp>
      <p:pic>
        <p:nvPicPr>
          <p:cNvPr id="3" name="Step 3-Clean" descr="Step 3-Clean">
            <a:hlinkClick r:id="" action="ppaction://media"/>
            <a:extLst>
              <a:ext uri="{FF2B5EF4-FFF2-40B4-BE49-F238E27FC236}">
                <a16:creationId xmlns:a16="http://schemas.microsoft.com/office/drawing/2014/main" id="{3FE61C55-1BE2-C944-B969-1D94B78A1B3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69283" y="643466"/>
            <a:ext cx="8253433" cy="5571067"/>
          </a:xfrm>
          <a:prstGeom prst="rect">
            <a:avLst/>
          </a:prstGeom>
        </p:spPr>
      </p:pic>
    </p:spTree>
    <p:extLst>
      <p:ext uri="{BB962C8B-B14F-4D97-AF65-F5344CB8AC3E}">
        <p14:creationId xmlns:p14="http://schemas.microsoft.com/office/powerpoint/2010/main" val="96485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6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5F8771-E620-6343-8403-F6C1135824B1}"/>
              </a:ext>
            </a:extLst>
          </p:cNvPr>
          <p:cNvSpPr>
            <a:spLocks noGrp="1"/>
          </p:cNvSpPr>
          <p:nvPr>
            <p:ph type="sldNum" sz="quarter" idx="12"/>
          </p:nvPr>
        </p:nvSpPr>
        <p:spPr/>
        <p:txBody>
          <a:bodyPr/>
          <a:lstStyle/>
          <a:p>
            <a:fld id="{39A3FFD1-F917-A046-AFF8-E4129A21151F}" type="slidenum">
              <a:rPr lang="en-US" smtClean="0"/>
              <a:t>2</a:t>
            </a:fld>
            <a:endParaRPr lang="en-US"/>
          </a:p>
        </p:txBody>
      </p:sp>
      <p:sp>
        <p:nvSpPr>
          <p:cNvPr id="3" name="TextBox 2">
            <a:extLst>
              <a:ext uri="{FF2B5EF4-FFF2-40B4-BE49-F238E27FC236}">
                <a16:creationId xmlns:a16="http://schemas.microsoft.com/office/drawing/2014/main" id="{7E7975F2-9810-AA4B-AE78-3D7D22759B82}"/>
              </a:ext>
            </a:extLst>
          </p:cNvPr>
          <p:cNvSpPr txBox="1"/>
          <p:nvPr/>
        </p:nvSpPr>
        <p:spPr>
          <a:xfrm>
            <a:off x="5454638" y="2967335"/>
            <a:ext cx="1282723" cy="923330"/>
          </a:xfrm>
          <a:prstGeom prst="rect">
            <a:avLst/>
          </a:prstGeom>
          <a:noFill/>
        </p:spPr>
        <p:txBody>
          <a:bodyPr wrap="none" rtlCol="0">
            <a:spAutoFit/>
          </a:bodyPr>
          <a:lstStyle/>
          <a:p>
            <a:r>
              <a:rPr lang="en-US" sz="5400" dirty="0"/>
              <a:t>API</a:t>
            </a:r>
          </a:p>
        </p:txBody>
      </p:sp>
      <p:pic>
        <p:nvPicPr>
          <p:cNvPr id="5" name="Picture 4" descr="A picture containing drawing, computer&#10;&#10;Description automatically generated">
            <a:extLst>
              <a:ext uri="{FF2B5EF4-FFF2-40B4-BE49-F238E27FC236}">
                <a16:creationId xmlns:a16="http://schemas.microsoft.com/office/drawing/2014/main" id="{083520F1-ABAC-1244-AFC0-440ECAFA4F79}"/>
              </a:ext>
            </a:extLst>
          </p:cNvPr>
          <p:cNvPicPr>
            <a:picLocks noChangeAspect="1"/>
          </p:cNvPicPr>
          <p:nvPr/>
        </p:nvPicPr>
        <p:blipFill>
          <a:blip r:embed="rId3"/>
          <a:stretch>
            <a:fillRect/>
          </a:stretch>
        </p:blipFill>
        <p:spPr>
          <a:xfrm>
            <a:off x="426475" y="0"/>
            <a:ext cx="5992084" cy="2404324"/>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64997CDA-A302-0F4A-9D93-DE89C8E7DAB3}"/>
              </a:ext>
            </a:extLst>
          </p:cNvPr>
          <p:cNvPicPr>
            <a:picLocks noChangeAspect="1"/>
          </p:cNvPicPr>
          <p:nvPr/>
        </p:nvPicPr>
        <p:blipFill>
          <a:blip r:embed="rId4"/>
          <a:stretch>
            <a:fillRect/>
          </a:stretch>
        </p:blipFill>
        <p:spPr>
          <a:xfrm>
            <a:off x="7185308" y="4437928"/>
            <a:ext cx="4292600" cy="1892300"/>
          </a:xfrm>
          <a:prstGeom prst="rect">
            <a:avLst/>
          </a:prstGeom>
        </p:spPr>
      </p:pic>
      <p:pic>
        <p:nvPicPr>
          <p:cNvPr id="9" name="Picture 8" descr="A close up of a map&#10;&#10;Description automatically generated">
            <a:extLst>
              <a:ext uri="{FF2B5EF4-FFF2-40B4-BE49-F238E27FC236}">
                <a16:creationId xmlns:a16="http://schemas.microsoft.com/office/drawing/2014/main" id="{EA659D17-98E8-C343-9AED-E5B781584F31}"/>
              </a:ext>
            </a:extLst>
          </p:cNvPr>
          <p:cNvPicPr>
            <a:picLocks noChangeAspect="1"/>
          </p:cNvPicPr>
          <p:nvPr/>
        </p:nvPicPr>
        <p:blipFill>
          <a:blip r:embed="rId5"/>
          <a:stretch>
            <a:fillRect/>
          </a:stretch>
        </p:blipFill>
        <p:spPr>
          <a:xfrm>
            <a:off x="-273331" y="1936280"/>
            <a:ext cx="4710439" cy="2637846"/>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2A2418E-F416-8646-8B58-1EBD90E46AEB}"/>
              </a:ext>
            </a:extLst>
          </p:cNvPr>
          <p:cNvPicPr>
            <a:picLocks noChangeAspect="1"/>
          </p:cNvPicPr>
          <p:nvPr/>
        </p:nvPicPr>
        <p:blipFill>
          <a:blip r:embed="rId6"/>
          <a:stretch>
            <a:fillRect/>
          </a:stretch>
        </p:blipFill>
        <p:spPr>
          <a:xfrm>
            <a:off x="894396" y="4274020"/>
            <a:ext cx="6196887" cy="2013202"/>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D05EBE6B-C3F6-F849-ACFB-45CA0CED0266}"/>
              </a:ext>
            </a:extLst>
          </p:cNvPr>
          <p:cNvPicPr>
            <a:picLocks noChangeAspect="1"/>
          </p:cNvPicPr>
          <p:nvPr/>
        </p:nvPicPr>
        <p:blipFill>
          <a:blip r:embed="rId7"/>
          <a:stretch>
            <a:fillRect/>
          </a:stretch>
        </p:blipFill>
        <p:spPr>
          <a:xfrm>
            <a:off x="7445375" y="-177800"/>
            <a:ext cx="4746625" cy="2921000"/>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3BE4F6F-CD8D-AB42-ABC3-E2C92B487C33}"/>
              </a:ext>
            </a:extLst>
          </p:cNvPr>
          <p:cNvPicPr>
            <a:picLocks noChangeAspect="1"/>
          </p:cNvPicPr>
          <p:nvPr/>
        </p:nvPicPr>
        <p:blipFill>
          <a:blip r:embed="rId8"/>
          <a:stretch>
            <a:fillRect/>
          </a:stretch>
        </p:blipFill>
        <p:spPr>
          <a:xfrm>
            <a:off x="8387784" y="2463078"/>
            <a:ext cx="3797300" cy="2133600"/>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01C5884E-36C1-8948-B7CF-92BAE364410A}"/>
              </a:ext>
            </a:extLst>
          </p:cNvPr>
          <p:cNvPicPr>
            <a:picLocks noChangeAspect="1"/>
          </p:cNvPicPr>
          <p:nvPr/>
        </p:nvPicPr>
        <p:blipFill>
          <a:blip r:embed="rId9"/>
          <a:stretch>
            <a:fillRect/>
          </a:stretch>
        </p:blipFill>
        <p:spPr>
          <a:xfrm>
            <a:off x="1781717" y="178907"/>
            <a:ext cx="8628563" cy="6500185"/>
          </a:xfrm>
          <a:prstGeom prst="rect">
            <a:avLst/>
          </a:prstGeom>
        </p:spPr>
      </p:pic>
    </p:spTree>
    <p:extLst>
      <p:ext uri="{BB962C8B-B14F-4D97-AF65-F5344CB8AC3E}">
        <p14:creationId xmlns:p14="http://schemas.microsoft.com/office/powerpoint/2010/main" val="201767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35D47-F77E-7D44-BE8B-C804669498D5}"/>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2E42B039-F840-0846-9DDA-E23B5A653B3E}"/>
              </a:ext>
            </a:extLst>
          </p:cNvPr>
          <p:cNvSpPr>
            <a:spLocks noGrp="1"/>
          </p:cNvSpPr>
          <p:nvPr>
            <p:ph idx="1"/>
          </p:nvPr>
        </p:nvSpPr>
        <p:spPr/>
        <p:txBody>
          <a:bodyPr>
            <a:normAutofit/>
          </a:bodyPr>
          <a:lstStyle/>
          <a:p>
            <a:r>
              <a:rPr lang="en-US" sz="2000" dirty="0"/>
              <a:t>Make sure the survey you want to get data from is </a:t>
            </a:r>
            <a:r>
              <a:rPr lang="en-US" sz="2000" b="1" dirty="0"/>
              <a:t>not closed!</a:t>
            </a:r>
            <a:endParaRPr lang="en-US" sz="2000" dirty="0"/>
          </a:p>
          <a:p>
            <a:r>
              <a:rPr lang="en-US" sz="2000" dirty="0"/>
              <a:t>If all else fails, contact </a:t>
            </a:r>
            <a:r>
              <a:rPr lang="en-US" sz="2000" dirty="0">
                <a:hlinkClick r:id="rId3"/>
              </a:rPr>
              <a:t>Qualtrics@ucsf.edu</a:t>
            </a:r>
            <a:r>
              <a:rPr lang="en-US" sz="2000" dirty="0"/>
              <a:t> to make sure that your account is allowed to access the API</a:t>
            </a:r>
          </a:p>
        </p:txBody>
      </p:sp>
      <p:sp>
        <p:nvSpPr>
          <p:cNvPr id="4" name="Slide Number Placeholder 3">
            <a:extLst>
              <a:ext uri="{FF2B5EF4-FFF2-40B4-BE49-F238E27FC236}">
                <a16:creationId xmlns:a16="http://schemas.microsoft.com/office/drawing/2014/main" id="{A96BA6E3-D616-D748-B48B-5584D42B39FA}"/>
              </a:ext>
            </a:extLst>
          </p:cNvPr>
          <p:cNvSpPr>
            <a:spLocks noGrp="1"/>
          </p:cNvSpPr>
          <p:nvPr>
            <p:ph type="sldNum" sz="quarter" idx="12"/>
          </p:nvPr>
        </p:nvSpPr>
        <p:spPr/>
        <p:txBody>
          <a:bodyPr/>
          <a:lstStyle/>
          <a:p>
            <a:fld id="{39A3FFD1-F917-A046-AFF8-E4129A21151F}" type="slidenum">
              <a:rPr lang="en-US" smtClean="0"/>
              <a:t>20</a:t>
            </a:fld>
            <a:endParaRPr lang="en-US"/>
          </a:p>
        </p:txBody>
      </p:sp>
    </p:spTree>
    <p:extLst>
      <p:ext uri="{BB962C8B-B14F-4D97-AF65-F5344CB8AC3E}">
        <p14:creationId xmlns:p14="http://schemas.microsoft.com/office/powerpoint/2010/main" val="3935428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8BDA510-C1A7-714F-A937-8F4CA69DDDA0}"/>
              </a:ext>
            </a:extLst>
          </p:cNvPr>
          <p:cNvSpPr>
            <a:spLocks noGrp="1"/>
          </p:cNvSpPr>
          <p:nvPr>
            <p:ph type="title"/>
          </p:nvPr>
        </p:nvSpPr>
        <p:spPr>
          <a:xfrm>
            <a:off x="904877" y="795527"/>
            <a:ext cx="10488547" cy="1190912"/>
          </a:xfrm>
        </p:spPr>
        <p:txBody>
          <a:bodyPr>
            <a:normAutofit/>
          </a:bodyPr>
          <a:lstStyle/>
          <a:p>
            <a:r>
              <a:rPr lang="en-US">
                <a:solidFill>
                  <a:schemeClr val="tx2"/>
                </a:solidFill>
              </a:rPr>
              <a:t>Application Programming Interface</a:t>
            </a:r>
          </a:p>
        </p:txBody>
      </p:sp>
      <p:sp>
        <p:nvSpPr>
          <p:cNvPr id="4" name="Slide Number Placeholder 3">
            <a:extLst>
              <a:ext uri="{FF2B5EF4-FFF2-40B4-BE49-F238E27FC236}">
                <a16:creationId xmlns:a16="http://schemas.microsoft.com/office/drawing/2014/main" id="{4933FC84-ED55-1444-BF7A-1B907C372BF4}"/>
              </a:ext>
            </a:extLst>
          </p:cNvPr>
          <p:cNvSpPr>
            <a:spLocks noGrp="1"/>
          </p:cNvSpPr>
          <p:nvPr>
            <p:ph type="sldNum" sz="quarter" idx="12"/>
          </p:nvPr>
        </p:nvSpPr>
        <p:spPr>
          <a:xfrm>
            <a:off x="10469880" y="320040"/>
            <a:ext cx="914400" cy="320040"/>
          </a:xfrm>
        </p:spPr>
        <p:txBody>
          <a:bodyPr>
            <a:normAutofit/>
          </a:bodyPr>
          <a:lstStyle/>
          <a:p>
            <a:pPr>
              <a:spcAft>
                <a:spcPts val="600"/>
              </a:spcAft>
            </a:pPr>
            <a:fld id="{39A3FFD1-F917-A046-AFF8-E4129A21151F}" type="slidenum">
              <a:rPr lang="en-US" smtClean="0"/>
              <a:pPr>
                <a:spcAft>
                  <a:spcPts val="600"/>
                </a:spcAft>
              </a:pPr>
              <a:t>3</a:t>
            </a:fld>
            <a:endParaRPr lang="en-US"/>
          </a:p>
        </p:txBody>
      </p:sp>
      <p:sp>
        <p:nvSpPr>
          <p:cNvPr id="36" name="Rectangle 35">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4593E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64AB2E71-CD22-064D-AA21-133D96BCBBEC}"/>
              </a:ext>
            </a:extLst>
          </p:cNvPr>
          <p:cNvPicPr>
            <a:picLocks noChangeAspect="1"/>
          </p:cNvPicPr>
          <p:nvPr/>
        </p:nvPicPr>
        <p:blipFill rotWithShape="1">
          <a:blip r:embed="rId3"/>
          <a:srcRect l="5075" r="6904"/>
          <a:stretch/>
        </p:blipFill>
        <p:spPr>
          <a:xfrm>
            <a:off x="1103257" y="2416047"/>
            <a:ext cx="4626864" cy="3346704"/>
          </a:xfrm>
          <a:prstGeom prst="rect">
            <a:avLst/>
          </a:prstGeom>
          <a:ln w="12700">
            <a:noFill/>
          </a:ln>
        </p:spPr>
      </p:pic>
      <p:sp>
        <p:nvSpPr>
          <p:cNvPr id="3" name="Content Placeholder 2">
            <a:extLst>
              <a:ext uri="{FF2B5EF4-FFF2-40B4-BE49-F238E27FC236}">
                <a16:creationId xmlns:a16="http://schemas.microsoft.com/office/drawing/2014/main" id="{91DCC881-3176-C346-87C0-71DADAAFE9C7}"/>
              </a:ext>
            </a:extLst>
          </p:cNvPr>
          <p:cNvSpPr>
            <a:spLocks noGrp="1"/>
          </p:cNvSpPr>
          <p:nvPr>
            <p:ph idx="1"/>
          </p:nvPr>
        </p:nvSpPr>
        <p:spPr>
          <a:xfrm>
            <a:off x="6380703" y="2228850"/>
            <a:ext cx="5028928" cy="3699669"/>
          </a:xfrm>
        </p:spPr>
        <p:txBody>
          <a:bodyPr>
            <a:normAutofit/>
          </a:bodyPr>
          <a:lstStyle/>
          <a:p>
            <a:pPr>
              <a:buClr>
                <a:srgbClr val="4593EB"/>
              </a:buClr>
            </a:pPr>
            <a:r>
              <a:rPr lang="en-US" dirty="0"/>
              <a:t>API = Application Programming Interface</a:t>
            </a:r>
          </a:p>
          <a:p>
            <a:pPr>
              <a:buClr>
                <a:srgbClr val="4593EB"/>
              </a:buClr>
            </a:pPr>
            <a:r>
              <a:rPr lang="en-US" dirty="0"/>
              <a:t>“A set of functions and procedures allowing the creation of applications that access the features or data of an operating system, application, or other service.”</a:t>
            </a:r>
          </a:p>
          <a:p>
            <a:pPr lvl="1">
              <a:buClr>
                <a:srgbClr val="4593EB"/>
              </a:buClr>
            </a:pPr>
            <a:r>
              <a:rPr lang="en-US" dirty="0"/>
              <a:t>Oxford Dictionary</a:t>
            </a:r>
          </a:p>
          <a:p>
            <a:pPr>
              <a:buClr>
                <a:srgbClr val="4593EB"/>
              </a:buClr>
            </a:pPr>
            <a:r>
              <a:rPr lang="en-US" dirty="0"/>
              <a:t>Example: </a:t>
            </a:r>
            <a:r>
              <a:rPr lang="en-US" i="1" dirty="0"/>
              <a:t>Sign-Up with Google/Facebook/LinkedIn</a:t>
            </a:r>
          </a:p>
        </p:txBody>
      </p:sp>
    </p:spTree>
    <p:extLst>
      <p:ext uri="{BB962C8B-B14F-4D97-AF65-F5344CB8AC3E}">
        <p14:creationId xmlns:p14="http://schemas.microsoft.com/office/powerpoint/2010/main" val="426729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A0A6-A23F-1143-8112-0D606BD1928A}"/>
              </a:ext>
            </a:extLst>
          </p:cNvPr>
          <p:cNvSpPr>
            <a:spLocks noGrp="1"/>
          </p:cNvSpPr>
          <p:nvPr>
            <p:ph type="title"/>
          </p:nvPr>
        </p:nvSpPr>
        <p:spPr/>
        <p:txBody>
          <a:bodyPr/>
          <a:lstStyle/>
          <a:p>
            <a:r>
              <a:rPr lang="en-US" dirty="0"/>
              <a:t>HTTP</a:t>
            </a:r>
          </a:p>
        </p:txBody>
      </p:sp>
      <p:sp>
        <p:nvSpPr>
          <p:cNvPr id="3" name="Content Placeholder 2">
            <a:extLst>
              <a:ext uri="{FF2B5EF4-FFF2-40B4-BE49-F238E27FC236}">
                <a16:creationId xmlns:a16="http://schemas.microsoft.com/office/drawing/2014/main" id="{211B536E-4658-594F-BD4A-DD0002A29D77}"/>
              </a:ext>
            </a:extLst>
          </p:cNvPr>
          <p:cNvSpPr>
            <a:spLocks noGrp="1"/>
          </p:cNvSpPr>
          <p:nvPr>
            <p:ph idx="1"/>
          </p:nvPr>
        </p:nvSpPr>
        <p:spPr/>
        <p:txBody>
          <a:bodyPr>
            <a:normAutofit/>
          </a:bodyPr>
          <a:lstStyle/>
          <a:p>
            <a:r>
              <a:rPr lang="en-US" sz="2400" dirty="0"/>
              <a:t>Hypertext Transfer Protocol</a:t>
            </a:r>
          </a:p>
          <a:p>
            <a:r>
              <a:rPr lang="en-US" sz="2400" dirty="0"/>
              <a:t>Standardized language for communication between web browsers and data servers</a:t>
            </a:r>
          </a:p>
          <a:p>
            <a:r>
              <a:rPr lang="en-US" sz="2400" dirty="0"/>
              <a:t>Details irrelevant for this presentation on Qualtrics, but useful to learn HTTP for expanding your skills!</a:t>
            </a:r>
          </a:p>
        </p:txBody>
      </p:sp>
      <p:sp>
        <p:nvSpPr>
          <p:cNvPr id="4" name="Slide Number Placeholder 3">
            <a:extLst>
              <a:ext uri="{FF2B5EF4-FFF2-40B4-BE49-F238E27FC236}">
                <a16:creationId xmlns:a16="http://schemas.microsoft.com/office/drawing/2014/main" id="{75C534E9-B865-DF4D-B56F-B4A55E72F50C}"/>
              </a:ext>
            </a:extLst>
          </p:cNvPr>
          <p:cNvSpPr>
            <a:spLocks noGrp="1"/>
          </p:cNvSpPr>
          <p:nvPr>
            <p:ph type="sldNum" sz="quarter" idx="12"/>
          </p:nvPr>
        </p:nvSpPr>
        <p:spPr/>
        <p:txBody>
          <a:bodyPr/>
          <a:lstStyle/>
          <a:p>
            <a:fld id="{39A3FFD1-F917-A046-AFF8-E4129A21151F}" type="slidenum">
              <a:rPr lang="en-US" smtClean="0"/>
              <a:t>4</a:t>
            </a:fld>
            <a:endParaRPr lang="en-US"/>
          </a:p>
        </p:txBody>
      </p:sp>
    </p:spTree>
    <p:extLst>
      <p:ext uri="{BB962C8B-B14F-4D97-AF65-F5344CB8AC3E}">
        <p14:creationId xmlns:p14="http://schemas.microsoft.com/office/powerpoint/2010/main" val="410463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43" name="Group 42">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4"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45"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9"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0"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1"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66" name="Rectangle 65">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E3CC30EB-2EEC-F049-8D35-8D2174371137}"/>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Qualtrics API</a:t>
            </a:r>
          </a:p>
        </p:txBody>
      </p:sp>
      <p:sp>
        <p:nvSpPr>
          <p:cNvPr id="4" name="Slide Number Placeholder 3">
            <a:extLst>
              <a:ext uri="{FF2B5EF4-FFF2-40B4-BE49-F238E27FC236}">
                <a16:creationId xmlns:a16="http://schemas.microsoft.com/office/drawing/2014/main" id="{16E9B576-B943-A64A-AD00-BCD9542DDF32}"/>
              </a:ext>
            </a:extLst>
          </p:cNvPr>
          <p:cNvSpPr>
            <a:spLocks noGrp="1"/>
          </p:cNvSpPr>
          <p:nvPr>
            <p:ph type="sldNum" sz="quarter" idx="12"/>
          </p:nvPr>
        </p:nvSpPr>
        <p:spPr>
          <a:xfrm>
            <a:off x="10469880" y="320040"/>
            <a:ext cx="914400" cy="320040"/>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39A3FFD1-F917-A046-AFF8-E4129A21151F}" type="slidenum">
              <a:rPr kumimoji="0" lang="en-US" sz="1000" b="0" i="0" u="none" strike="noStrike" kern="1200" cap="none" spc="0" normalizeH="0" baseline="0" noProof="0">
                <a:ln>
                  <a:noFill/>
                </a:ln>
                <a:solidFill>
                  <a:prstClr val="black"/>
                </a:solidFill>
                <a:effectLst/>
                <a:uLnTx/>
                <a:uFillTx/>
                <a:latin typeface="Rockwell" panose="02060603020205020403"/>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a:t>
            </a:fld>
            <a:endParaRPr kumimoji="0" lang="en-US" sz="10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68" name="Straight Connector 67">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87E1D2-BEA7-A04C-AB5E-BC12D0850442}"/>
              </a:ext>
            </a:extLst>
          </p:cNvPr>
          <p:cNvSpPr>
            <a:spLocks noGrp="1"/>
          </p:cNvSpPr>
          <p:nvPr>
            <p:ph idx="1"/>
          </p:nvPr>
        </p:nvSpPr>
        <p:spPr>
          <a:xfrm>
            <a:off x="4983164" y="960120"/>
            <a:ext cx="5819774" cy="4171278"/>
          </a:xfrm>
        </p:spPr>
        <p:txBody>
          <a:bodyPr>
            <a:normAutofit/>
          </a:bodyPr>
          <a:lstStyle/>
          <a:p>
            <a:endParaRPr lang="en-US" sz="2400" dirty="0"/>
          </a:p>
          <a:p>
            <a:r>
              <a:rPr lang="en-US" sz="2400" dirty="0"/>
              <a:t>Systematically download survey data!</a:t>
            </a:r>
          </a:p>
          <a:p>
            <a:pPr marL="0" indent="0">
              <a:buNone/>
            </a:pPr>
            <a:endParaRPr lang="en-US" dirty="0"/>
          </a:p>
        </p:txBody>
      </p:sp>
    </p:spTree>
    <p:extLst>
      <p:ext uri="{BB962C8B-B14F-4D97-AF65-F5344CB8AC3E}">
        <p14:creationId xmlns:p14="http://schemas.microsoft.com/office/powerpoint/2010/main" val="374387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4"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5"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9"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0"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1"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66" name="Rectangle 65">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CC30EB-2EEC-F049-8D35-8D2174371137}"/>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Why automate?</a:t>
            </a:r>
          </a:p>
        </p:txBody>
      </p:sp>
      <p:sp>
        <p:nvSpPr>
          <p:cNvPr id="4" name="Slide Number Placeholder 3">
            <a:extLst>
              <a:ext uri="{FF2B5EF4-FFF2-40B4-BE49-F238E27FC236}">
                <a16:creationId xmlns:a16="http://schemas.microsoft.com/office/drawing/2014/main" id="{16E9B576-B943-A64A-AD00-BCD9542DDF32}"/>
              </a:ext>
            </a:extLst>
          </p:cNvPr>
          <p:cNvSpPr>
            <a:spLocks noGrp="1"/>
          </p:cNvSpPr>
          <p:nvPr>
            <p:ph type="sldNum" sz="quarter" idx="12"/>
          </p:nvPr>
        </p:nvSpPr>
        <p:spPr>
          <a:xfrm>
            <a:off x="10469880" y="320040"/>
            <a:ext cx="914400" cy="320040"/>
          </a:xfrm>
        </p:spPr>
        <p:txBody>
          <a:bodyPr>
            <a:normAutofit/>
          </a:bodyPr>
          <a:lstStyle/>
          <a:p>
            <a:pPr>
              <a:spcAft>
                <a:spcPts val="600"/>
              </a:spcAft>
            </a:pPr>
            <a:fld id="{39A3FFD1-F917-A046-AFF8-E4129A21151F}" type="slidenum">
              <a:rPr lang="en-US">
                <a:solidFill>
                  <a:schemeClr val="tx1"/>
                </a:solidFill>
              </a:rPr>
              <a:pPr>
                <a:spcAft>
                  <a:spcPts val="600"/>
                </a:spcAft>
              </a:pPr>
              <a:t>6</a:t>
            </a:fld>
            <a:endParaRPr lang="en-US">
              <a:solidFill>
                <a:schemeClr val="tx1"/>
              </a:solidFill>
            </a:endParaRPr>
          </a:p>
        </p:txBody>
      </p:sp>
      <p:cxnSp>
        <p:nvCxnSpPr>
          <p:cNvPr id="68" name="Straight Connector 67">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87E1D2-BEA7-A04C-AB5E-BC12D0850442}"/>
              </a:ext>
            </a:extLst>
          </p:cNvPr>
          <p:cNvSpPr>
            <a:spLocks noGrp="1"/>
          </p:cNvSpPr>
          <p:nvPr>
            <p:ph idx="1"/>
          </p:nvPr>
        </p:nvSpPr>
        <p:spPr>
          <a:xfrm>
            <a:off x="4983164" y="960120"/>
            <a:ext cx="5511800" cy="4171278"/>
          </a:xfrm>
        </p:spPr>
        <p:txBody>
          <a:bodyPr>
            <a:normAutofit/>
          </a:bodyPr>
          <a:lstStyle/>
          <a:p>
            <a:r>
              <a:rPr lang="en-US" sz="2400" dirty="0"/>
              <a:t>Speed and convenience</a:t>
            </a:r>
          </a:p>
          <a:p>
            <a:r>
              <a:rPr lang="en-US" sz="2400" dirty="0"/>
              <a:t>Reduce mistakes in process</a:t>
            </a:r>
          </a:p>
          <a:p>
            <a:r>
              <a:rPr lang="en-US" sz="2400" dirty="0"/>
              <a:t>Consistent procedure and documentation for future CRCs</a:t>
            </a:r>
          </a:p>
        </p:txBody>
      </p:sp>
    </p:spTree>
    <p:extLst>
      <p:ext uri="{BB962C8B-B14F-4D97-AF65-F5344CB8AC3E}">
        <p14:creationId xmlns:p14="http://schemas.microsoft.com/office/powerpoint/2010/main" val="316165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3"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 name="Rectangle 33">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6949-9F6A-4C4E-B158-4215585CBFDB}"/>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What can we automate?</a:t>
            </a:r>
          </a:p>
        </p:txBody>
      </p:sp>
      <p:sp>
        <p:nvSpPr>
          <p:cNvPr id="4" name="Slide Number Placeholder 3">
            <a:extLst>
              <a:ext uri="{FF2B5EF4-FFF2-40B4-BE49-F238E27FC236}">
                <a16:creationId xmlns:a16="http://schemas.microsoft.com/office/drawing/2014/main" id="{464F22C4-7A56-AC45-A34C-52984E79E1B8}"/>
              </a:ext>
            </a:extLst>
          </p:cNvPr>
          <p:cNvSpPr>
            <a:spLocks noGrp="1"/>
          </p:cNvSpPr>
          <p:nvPr>
            <p:ph type="sldNum" sz="quarter" idx="12"/>
          </p:nvPr>
        </p:nvSpPr>
        <p:spPr>
          <a:xfrm>
            <a:off x="10469880" y="320040"/>
            <a:ext cx="914400" cy="320040"/>
          </a:xfrm>
        </p:spPr>
        <p:txBody>
          <a:bodyPr>
            <a:normAutofit/>
          </a:bodyPr>
          <a:lstStyle/>
          <a:p>
            <a:pPr>
              <a:spcAft>
                <a:spcPts val="600"/>
              </a:spcAft>
            </a:pPr>
            <a:fld id="{39A3FFD1-F917-A046-AFF8-E4129A21151F}" type="slidenum">
              <a:rPr lang="en-US">
                <a:solidFill>
                  <a:schemeClr val="tx1"/>
                </a:solidFill>
              </a:rPr>
              <a:pPr>
                <a:spcAft>
                  <a:spcPts val="600"/>
                </a:spcAft>
              </a:pPr>
              <a:t>7</a:t>
            </a:fld>
            <a:endParaRPr lang="en-US">
              <a:solidFill>
                <a:schemeClr val="tx1"/>
              </a:solidFill>
            </a:endParaRPr>
          </a:p>
        </p:txBody>
      </p:sp>
      <p:cxnSp>
        <p:nvCxnSpPr>
          <p:cNvPr id="36" name="Straight Connector 35">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B928A5-38F8-DE4D-9C92-C304AEA20B2A}"/>
              </a:ext>
            </a:extLst>
          </p:cNvPr>
          <p:cNvSpPr>
            <a:spLocks noGrp="1"/>
          </p:cNvSpPr>
          <p:nvPr>
            <p:ph idx="1"/>
          </p:nvPr>
        </p:nvSpPr>
        <p:spPr>
          <a:xfrm>
            <a:off x="4983164" y="960120"/>
            <a:ext cx="5511800" cy="4171278"/>
          </a:xfrm>
        </p:spPr>
        <p:txBody>
          <a:bodyPr>
            <a:normAutofit/>
          </a:bodyPr>
          <a:lstStyle/>
          <a:p>
            <a:r>
              <a:rPr lang="en-US" sz="2400" dirty="0"/>
              <a:t>Downloads of data from Qualtrics</a:t>
            </a:r>
          </a:p>
          <a:p>
            <a:r>
              <a:rPr lang="en-US" sz="2400" dirty="0"/>
              <a:t>Any requisite data cleaning</a:t>
            </a:r>
          </a:p>
          <a:p>
            <a:r>
              <a:rPr lang="en-US" sz="2400" dirty="0"/>
              <a:t>Preparing column names for LAVA</a:t>
            </a:r>
          </a:p>
          <a:p>
            <a:pPr lvl="1"/>
            <a:r>
              <a:rPr lang="en-US" dirty="0"/>
              <a:t>E.g. adding “SKIP” to column names</a:t>
            </a:r>
          </a:p>
        </p:txBody>
      </p:sp>
    </p:spTree>
    <p:extLst>
      <p:ext uri="{BB962C8B-B14F-4D97-AF65-F5344CB8AC3E}">
        <p14:creationId xmlns:p14="http://schemas.microsoft.com/office/powerpoint/2010/main" val="107281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3"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4" name="Rectangle 33">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4C9A2A-4A45-A044-820E-85CCA6B7F5F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What can’t we automate?</a:t>
            </a:r>
          </a:p>
        </p:txBody>
      </p:sp>
      <p:sp>
        <p:nvSpPr>
          <p:cNvPr id="4" name="Slide Number Placeholder 3">
            <a:extLst>
              <a:ext uri="{FF2B5EF4-FFF2-40B4-BE49-F238E27FC236}">
                <a16:creationId xmlns:a16="http://schemas.microsoft.com/office/drawing/2014/main" id="{FBD85DEA-7437-1A4B-8E77-D23464FA2942}"/>
              </a:ext>
            </a:extLst>
          </p:cNvPr>
          <p:cNvSpPr>
            <a:spLocks noGrp="1"/>
          </p:cNvSpPr>
          <p:nvPr>
            <p:ph type="sldNum" sz="quarter" idx="12"/>
          </p:nvPr>
        </p:nvSpPr>
        <p:spPr>
          <a:xfrm>
            <a:off x="10469880" y="320040"/>
            <a:ext cx="914400" cy="320040"/>
          </a:xfrm>
        </p:spPr>
        <p:txBody>
          <a:bodyPr>
            <a:normAutofit/>
          </a:bodyPr>
          <a:lstStyle/>
          <a:p>
            <a:pPr>
              <a:spcAft>
                <a:spcPts val="600"/>
              </a:spcAft>
            </a:pPr>
            <a:fld id="{39A3FFD1-F917-A046-AFF8-E4129A21151F}" type="slidenum">
              <a:rPr lang="en-US">
                <a:solidFill>
                  <a:schemeClr val="tx1"/>
                </a:solidFill>
              </a:rPr>
              <a:pPr>
                <a:spcAft>
                  <a:spcPts val="600"/>
                </a:spcAft>
              </a:pPr>
              <a:t>8</a:t>
            </a:fld>
            <a:endParaRPr lang="en-US">
              <a:solidFill>
                <a:schemeClr val="tx1"/>
              </a:solidFill>
            </a:endParaRPr>
          </a:p>
        </p:txBody>
      </p:sp>
      <p:cxnSp>
        <p:nvCxnSpPr>
          <p:cNvPr id="36" name="Straight Connector 35">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0AE74A-BD0F-274A-99F8-D706982561ED}"/>
              </a:ext>
            </a:extLst>
          </p:cNvPr>
          <p:cNvSpPr>
            <a:spLocks noGrp="1"/>
          </p:cNvSpPr>
          <p:nvPr>
            <p:ph idx="1"/>
          </p:nvPr>
        </p:nvSpPr>
        <p:spPr>
          <a:xfrm>
            <a:off x="4983164" y="960120"/>
            <a:ext cx="5511800" cy="4171278"/>
          </a:xfrm>
        </p:spPr>
        <p:txBody>
          <a:bodyPr>
            <a:normAutofit/>
          </a:bodyPr>
          <a:lstStyle/>
          <a:p>
            <a:r>
              <a:rPr lang="en-US" sz="2400" dirty="0"/>
              <a:t>Handling updates to the surveys</a:t>
            </a:r>
          </a:p>
          <a:p>
            <a:pPr lvl="1"/>
            <a:r>
              <a:rPr lang="en-US" dirty="0"/>
              <a:t>Will need to adjust R processing scripts if you change survey names or add columns!</a:t>
            </a:r>
          </a:p>
          <a:p>
            <a:r>
              <a:rPr lang="en-US" sz="2400" dirty="0"/>
              <a:t>Final step: uploading data via LAVA import tools will still need to be done by hand</a:t>
            </a:r>
          </a:p>
          <a:p>
            <a:pPr lvl="1"/>
            <a:r>
              <a:rPr lang="en-US" dirty="0"/>
              <a:t>Takes &lt;2 minutes!</a:t>
            </a:r>
          </a:p>
        </p:txBody>
      </p:sp>
    </p:spTree>
    <p:extLst>
      <p:ext uri="{BB962C8B-B14F-4D97-AF65-F5344CB8AC3E}">
        <p14:creationId xmlns:p14="http://schemas.microsoft.com/office/powerpoint/2010/main" val="360511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0"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1"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4"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6"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7"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72" name="Rectangle 71">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A82C2-70AE-8B4D-A451-4045FB7C5610}"/>
              </a:ext>
            </a:extLst>
          </p:cNvPr>
          <p:cNvSpPr>
            <a:spLocks noGrp="1"/>
          </p:cNvSpPr>
          <p:nvPr>
            <p:ph type="title"/>
          </p:nvPr>
        </p:nvSpPr>
        <p:spPr>
          <a:xfrm>
            <a:off x="645459" y="960120"/>
            <a:ext cx="3865695" cy="4171278"/>
          </a:xfrm>
        </p:spPr>
        <p:txBody>
          <a:bodyPr>
            <a:normAutofit/>
          </a:bodyPr>
          <a:lstStyle/>
          <a:p>
            <a:pPr algn="r"/>
            <a:r>
              <a:rPr lang="en-US" sz="4400">
                <a:solidFill>
                  <a:schemeClr val="tx1"/>
                </a:solidFill>
              </a:rPr>
              <a:t>What you’ll need</a:t>
            </a:r>
          </a:p>
        </p:txBody>
      </p:sp>
      <p:sp>
        <p:nvSpPr>
          <p:cNvPr id="4" name="Slide Number Placeholder 3">
            <a:extLst>
              <a:ext uri="{FF2B5EF4-FFF2-40B4-BE49-F238E27FC236}">
                <a16:creationId xmlns:a16="http://schemas.microsoft.com/office/drawing/2014/main" id="{D90AE1B8-3923-4748-98CC-B962210A0301}"/>
              </a:ext>
            </a:extLst>
          </p:cNvPr>
          <p:cNvSpPr>
            <a:spLocks noGrp="1"/>
          </p:cNvSpPr>
          <p:nvPr>
            <p:ph type="sldNum" sz="quarter" idx="12"/>
          </p:nvPr>
        </p:nvSpPr>
        <p:spPr>
          <a:xfrm>
            <a:off x="10469880" y="320040"/>
            <a:ext cx="914400" cy="320040"/>
          </a:xfrm>
        </p:spPr>
        <p:txBody>
          <a:bodyPr>
            <a:normAutofit/>
          </a:bodyPr>
          <a:lstStyle/>
          <a:p>
            <a:pPr>
              <a:spcAft>
                <a:spcPts val="600"/>
              </a:spcAft>
            </a:pPr>
            <a:fld id="{39A3FFD1-F917-A046-AFF8-E4129A21151F}" type="slidenum">
              <a:rPr lang="en-US">
                <a:solidFill>
                  <a:schemeClr val="tx1"/>
                </a:solidFill>
              </a:rPr>
              <a:pPr>
                <a:spcAft>
                  <a:spcPts val="600"/>
                </a:spcAft>
              </a:pPr>
              <a:t>9</a:t>
            </a:fld>
            <a:endParaRPr lang="en-US">
              <a:solidFill>
                <a:schemeClr val="tx1"/>
              </a:solidFill>
            </a:endParaRPr>
          </a:p>
        </p:txBody>
      </p:sp>
      <p:cxnSp>
        <p:nvCxnSpPr>
          <p:cNvPr id="74" name="Straight Connector 73">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63AD44-1ADD-8845-890B-CEEB1E8C808A}"/>
              </a:ext>
            </a:extLst>
          </p:cNvPr>
          <p:cNvSpPr>
            <a:spLocks noGrp="1"/>
          </p:cNvSpPr>
          <p:nvPr>
            <p:ph idx="1"/>
          </p:nvPr>
        </p:nvSpPr>
        <p:spPr>
          <a:xfrm>
            <a:off x="4983164" y="960120"/>
            <a:ext cx="5511800" cy="4171278"/>
          </a:xfrm>
        </p:spPr>
        <p:txBody>
          <a:bodyPr>
            <a:normAutofit/>
          </a:bodyPr>
          <a:lstStyle/>
          <a:p>
            <a:r>
              <a:rPr lang="en-US" sz="2400" dirty="0"/>
              <a:t>R + RStudio</a:t>
            </a:r>
          </a:p>
          <a:p>
            <a:r>
              <a:rPr lang="en-US" sz="2400" dirty="0"/>
              <a:t>{tidyverse}, {qualtRics} and {keyringr} packages for R</a:t>
            </a:r>
          </a:p>
          <a:p>
            <a:r>
              <a:rPr lang="en-US" sz="2400" dirty="0"/>
              <a:t>Encouraged: Git + GitHub account to track changes in your scripts</a:t>
            </a:r>
          </a:p>
        </p:txBody>
      </p:sp>
    </p:spTree>
    <p:extLst>
      <p:ext uri="{BB962C8B-B14F-4D97-AF65-F5344CB8AC3E}">
        <p14:creationId xmlns:p14="http://schemas.microsoft.com/office/powerpoint/2010/main" val="175836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TotalTime>
  <Words>2800</Words>
  <Application>Microsoft Macintosh PowerPoint</Application>
  <PresentationFormat>Widescreen</PresentationFormat>
  <Paragraphs>215</Paragraphs>
  <Slides>20</Slides>
  <Notes>19</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Rockwell</vt:lpstr>
      <vt:lpstr>Wingdings</vt:lpstr>
      <vt:lpstr>Atlas</vt:lpstr>
      <vt:lpstr>Automating Your Qualtrics-to-LAVA Pipeline with R</vt:lpstr>
      <vt:lpstr>PowerPoint Presentation</vt:lpstr>
      <vt:lpstr>Application Programming Interface</vt:lpstr>
      <vt:lpstr>HTTP</vt:lpstr>
      <vt:lpstr>Qualtrics API</vt:lpstr>
      <vt:lpstr>Why automate?</vt:lpstr>
      <vt:lpstr>What can we automate?</vt:lpstr>
      <vt:lpstr>What can’t we automate?</vt:lpstr>
      <vt:lpstr>What you’ll need</vt:lpstr>
      <vt:lpstr>Process Overview</vt:lpstr>
      <vt:lpstr>1. Qualtrics API Token Set-Up</vt:lpstr>
      <vt:lpstr>PowerPoint Presentation</vt:lpstr>
      <vt:lpstr>2. GET Data from Qualtrics</vt:lpstr>
      <vt:lpstr>PowerPoint Presentation</vt:lpstr>
      <vt:lpstr>Choice Text vs. Numeric</vt:lpstr>
      <vt:lpstr>Choice Text vs. Numeric</vt:lpstr>
      <vt:lpstr>3. Clean and Upload: Existing Import Definitions</vt:lpstr>
      <vt:lpstr>3. Clean and Upload: Create a New Import Definition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Qualtrics Uploads to LAVA with R</dc:title>
  <dc:creator>Pat C</dc:creator>
  <cp:lastModifiedBy>Pat C</cp:lastModifiedBy>
  <cp:revision>14</cp:revision>
  <dcterms:created xsi:type="dcterms:W3CDTF">2020-09-01T16:53:06Z</dcterms:created>
  <dcterms:modified xsi:type="dcterms:W3CDTF">2020-09-01T23:35:19Z</dcterms:modified>
</cp:coreProperties>
</file>